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71"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Lst>
  <p:sldSz cx="18288000" cy="10287000"/>
  <p:notesSz cx="6858000" cy="9144000"/>
  <p:embeddedFontLst>
    <p:embeddedFont>
      <p:font typeface="Bungee" panose="020B0604020202020204" charset="0"/>
      <p:regular r:id="rId18"/>
    </p:embeddedFont>
    <p:embeddedFont>
      <p:font typeface="Calibri" panose="020F0502020204030204" pitchFamily="34" charset="0"/>
      <p:regular r:id="rId19"/>
      <p:bold r:id="rId20"/>
      <p:italic r:id="rId21"/>
      <p:boldItalic r:id="rId22"/>
    </p:embeddedFont>
    <p:embeddedFont>
      <p:font typeface="Open Sauce" panose="020B0604020202020204" charset="0"/>
      <p:regular r:id="rId23"/>
    </p:embeddedFont>
    <p:embeddedFont>
      <p:font typeface="Open Sauce Bold" panose="020B0604020202020204" charset="0"/>
      <p:regular r:id="rId24"/>
    </p:embeddedFont>
    <p:embeddedFont>
      <p:font typeface="Open Sauce Bold Italics" panose="020B0604020202020204" charset="0"/>
      <p:regular r:id="rId25"/>
    </p:embeddedFont>
    <p:embeddedFont>
      <p:font typeface="Open Sauce Italics" panose="020B0604020202020204" charset="0"/>
      <p:regular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0" d="100"/>
          <a:sy n="50" d="100"/>
        </p:scale>
        <p:origin x="58" y="13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font" Target="fonts/font9.fntdata"/><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8.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10/25/2023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10/25/2023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10/25/2023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10/25/2023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10/25/2023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10" Type="http://schemas.openxmlformats.org/officeDocument/2006/relationships/image" Target="../media/image9.svg"/><Relationship Id="rId4" Type="http://schemas.openxmlformats.org/officeDocument/2006/relationships/image" Target="../media/image3.png"/><Relationship Id="rId9" Type="http://schemas.openxmlformats.org/officeDocument/2006/relationships/image" Target="../media/image8.png"/></Relationships>
</file>

<file path=ppt/slides/_rels/slide1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3.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3.jpeg"/><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1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3.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3.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3.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3.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42.gif"/><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1.svg"/><Relationship Id="rId4" Type="http://schemas.openxmlformats.org/officeDocument/2006/relationships/image" Target="../media/image10.png"/></Relationships>
</file>

<file path=ppt/slides/_rels/slide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1.svg"/><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7.xml"/><Relationship Id="rId5" Type="http://schemas.openxmlformats.org/officeDocument/2006/relationships/image" Target="../media/image15.svg"/><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svg"/></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3.svg"/><Relationship Id="rId7" Type="http://schemas.openxmlformats.org/officeDocument/2006/relationships/image" Target="../media/image27.svg"/><Relationship Id="rId2"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5.svg"/><Relationship Id="rId4" Type="http://schemas.openxmlformats.org/officeDocument/2006/relationships/image" Target="../media/image24.png"/></Relationships>
</file>

<file path=ppt/slides/_rels/slide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eg"/><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sv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3.jpeg"/><Relationship Id="rId1" Type="http://schemas.openxmlformats.org/officeDocument/2006/relationships/slideLayout" Target="../slideLayouts/slideLayout7.xml"/><Relationship Id="rId5" Type="http://schemas.openxmlformats.org/officeDocument/2006/relationships/image" Target="../media/image34.png"/><Relationship Id="rId4" Type="http://schemas.openxmlformats.org/officeDocument/2006/relationships/image" Target="../media/image13.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41040" y="0"/>
            <a:ext cx="18305208" cy="10227438"/>
          </a:xfrm>
          <a:prstGeom prst="rect">
            <a:avLst/>
          </a:prstGeom>
          <a:solidFill>
            <a:srgbClr val="FDFBFB"/>
          </a:solidFill>
        </p:spPr>
      </p:sp>
      <p:grpSp>
        <p:nvGrpSpPr>
          <p:cNvPr id="3" name="Group 3"/>
          <p:cNvGrpSpPr/>
          <p:nvPr/>
        </p:nvGrpSpPr>
        <p:grpSpPr>
          <a:xfrm>
            <a:off x="16734981" y="-59562"/>
            <a:ext cx="1553019" cy="10287000"/>
            <a:chOff x="0" y="0"/>
            <a:chExt cx="471155" cy="3120870"/>
          </a:xfrm>
        </p:grpSpPr>
        <p:sp>
          <p:nvSpPr>
            <p:cNvPr id="4" name="Freeform 4"/>
            <p:cNvSpPr/>
            <p:nvPr/>
          </p:nvSpPr>
          <p:spPr>
            <a:xfrm>
              <a:off x="0" y="0"/>
              <a:ext cx="471155" cy="3120870"/>
            </a:xfrm>
            <a:custGeom>
              <a:avLst/>
              <a:gdLst/>
              <a:ahLst/>
              <a:cxnLst/>
              <a:rect l="l" t="t" r="r" b="b"/>
              <a:pathLst>
                <a:path w="471155" h="3120870">
                  <a:moveTo>
                    <a:pt x="0" y="0"/>
                  </a:moveTo>
                  <a:lnTo>
                    <a:pt x="471155" y="0"/>
                  </a:lnTo>
                  <a:lnTo>
                    <a:pt x="471155" y="3120870"/>
                  </a:lnTo>
                  <a:lnTo>
                    <a:pt x="0" y="3120870"/>
                  </a:lnTo>
                  <a:close/>
                </a:path>
              </a:pathLst>
            </a:custGeom>
            <a:solidFill>
              <a:srgbClr val="1C5739"/>
            </a:solidFill>
          </p:spPr>
        </p:sp>
        <p:sp>
          <p:nvSpPr>
            <p:cNvPr id="5" name="TextBox 5"/>
            <p:cNvSpPr txBox="1"/>
            <p:nvPr/>
          </p:nvSpPr>
          <p:spPr>
            <a:xfrm>
              <a:off x="0" y="0"/>
              <a:ext cx="471155" cy="3120870"/>
            </a:xfrm>
            <a:prstGeom prst="rect">
              <a:avLst/>
            </a:prstGeom>
          </p:spPr>
          <p:txBody>
            <a:bodyPr lIns="1671" tIns="1671" rIns="1671" bIns="1671" rtlCol="0" anchor="ctr"/>
            <a:lstStyle/>
            <a:p>
              <a:pPr algn="ctr">
                <a:lnSpc>
                  <a:spcPts val="94"/>
                </a:lnSpc>
              </a:pPr>
              <a:endParaRPr/>
            </a:p>
          </p:txBody>
        </p:sp>
      </p:grpSp>
      <p:sp>
        <p:nvSpPr>
          <p:cNvPr id="6" name="Freeform 6"/>
          <p:cNvSpPr/>
          <p:nvPr/>
        </p:nvSpPr>
        <p:spPr>
          <a:xfrm>
            <a:off x="3889383" y="1941956"/>
            <a:ext cx="772610" cy="422829"/>
          </a:xfrm>
          <a:custGeom>
            <a:avLst/>
            <a:gdLst/>
            <a:ahLst/>
            <a:cxnLst/>
            <a:rect l="l" t="t" r="r" b="b"/>
            <a:pathLst>
              <a:path w="772610" h="422829">
                <a:moveTo>
                  <a:pt x="0" y="0"/>
                </a:moveTo>
                <a:lnTo>
                  <a:pt x="772610" y="0"/>
                </a:lnTo>
                <a:lnTo>
                  <a:pt x="772610" y="422829"/>
                </a:lnTo>
                <a:lnTo>
                  <a:pt x="0" y="42282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7" name="Group 7"/>
          <p:cNvGrpSpPr/>
          <p:nvPr/>
        </p:nvGrpSpPr>
        <p:grpSpPr>
          <a:xfrm>
            <a:off x="-17208" y="0"/>
            <a:ext cx="1669515" cy="10287000"/>
            <a:chOff x="0" y="0"/>
            <a:chExt cx="506497" cy="3120870"/>
          </a:xfrm>
        </p:grpSpPr>
        <p:sp>
          <p:nvSpPr>
            <p:cNvPr id="8" name="Freeform 8"/>
            <p:cNvSpPr/>
            <p:nvPr/>
          </p:nvSpPr>
          <p:spPr>
            <a:xfrm>
              <a:off x="0" y="0"/>
              <a:ext cx="506497" cy="3120870"/>
            </a:xfrm>
            <a:custGeom>
              <a:avLst/>
              <a:gdLst/>
              <a:ahLst/>
              <a:cxnLst/>
              <a:rect l="l" t="t" r="r" b="b"/>
              <a:pathLst>
                <a:path w="506497" h="3120870">
                  <a:moveTo>
                    <a:pt x="0" y="0"/>
                  </a:moveTo>
                  <a:lnTo>
                    <a:pt x="506497" y="0"/>
                  </a:lnTo>
                  <a:lnTo>
                    <a:pt x="506497" y="3120870"/>
                  </a:lnTo>
                  <a:lnTo>
                    <a:pt x="0" y="3120870"/>
                  </a:lnTo>
                  <a:close/>
                </a:path>
              </a:pathLst>
            </a:custGeom>
            <a:solidFill>
              <a:srgbClr val="1C5739"/>
            </a:solidFill>
          </p:spPr>
        </p:sp>
        <p:sp>
          <p:nvSpPr>
            <p:cNvPr id="9" name="TextBox 9"/>
            <p:cNvSpPr txBox="1"/>
            <p:nvPr/>
          </p:nvSpPr>
          <p:spPr>
            <a:xfrm>
              <a:off x="0" y="0"/>
              <a:ext cx="506497" cy="3120870"/>
            </a:xfrm>
            <a:prstGeom prst="rect">
              <a:avLst/>
            </a:prstGeom>
          </p:spPr>
          <p:txBody>
            <a:bodyPr lIns="1671" tIns="1671" rIns="1671" bIns="1671" rtlCol="0" anchor="ctr"/>
            <a:lstStyle/>
            <a:p>
              <a:pPr algn="ctr">
                <a:lnSpc>
                  <a:spcPts val="94"/>
                </a:lnSpc>
              </a:pPr>
              <a:endParaRPr/>
            </a:p>
          </p:txBody>
        </p:sp>
      </p:grpSp>
      <p:grpSp>
        <p:nvGrpSpPr>
          <p:cNvPr id="10" name="Group 10"/>
          <p:cNvGrpSpPr/>
          <p:nvPr/>
        </p:nvGrpSpPr>
        <p:grpSpPr>
          <a:xfrm>
            <a:off x="3477436" y="4099190"/>
            <a:ext cx="95700" cy="2447266"/>
            <a:chOff x="0" y="0"/>
            <a:chExt cx="26312" cy="672855"/>
          </a:xfrm>
        </p:grpSpPr>
        <p:sp>
          <p:nvSpPr>
            <p:cNvPr id="11" name="Freeform 11"/>
            <p:cNvSpPr/>
            <p:nvPr/>
          </p:nvSpPr>
          <p:spPr>
            <a:xfrm>
              <a:off x="0" y="0"/>
              <a:ext cx="26312" cy="672855"/>
            </a:xfrm>
            <a:custGeom>
              <a:avLst/>
              <a:gdLst/>
              <a:ahLst/>
              <a:cxnLst/>
              <a:rect l="l" t="t" r="r" b="b"/>
              <a:pathLst>
                <a:path w="26312" h="672855">
                  <a:moveTo>
                    <a:pt x="0" y="0"/>
                  </a:moveTo>
                  <a:lnTo>
                    <a:pt x="26312" y="0"/>
                  </a:lnTo>
                  <a:lnTo>
                    <a:pt x="26312" y="672855"/>
                  </a:lnTo>
                  <a:lnTo>
                    <a:pt x="0" y="672855"/>
                  </a:lnTo>
                  <a:close/>
                </a:path>
              </a:pathLst>
            </a:custGeom>
            <a:solidFill>
              <a:srgbClr val="FFFFFF"/>
            </a:solidFill>
          </p:spPr>
        </p:sp>
        <p:sp>
          <p:nvSpPr>
            <p:cNvPr id="12" name="TextBox 12"/>
            <p:cNvSpPr txBox="1"/>
            <p:nvPr/>
          </p:nvSpPr>
          <p:spPr>
            <a:xfrm>
              <a:off x="0" y="0"/>
              <a:ext cx="26312" cy="672855"/>
            </a:xfrm>
            <a:prstGeom prst="rect">
              <a:avLst/>
            </a:prstGeom>
          </p:spPr>
          <p:txBody>
            <a:bodyPr lIns="1671" tIns="1671" rIns="1671" bIns="1671" rtlCol="0" anchor="ctr"/>
            <a:lstStyle/>
            <a:p>
              <a:pPr algn="ctr">
                <a:lnSpc>
                  <a:spcPts val="94"/>
                </a:lnSpc>
              </a:pPr>
              <a:endParaRPr/>
            </a:p>
          </p:txBody>
        </p:sp>
      </p:grpSp>
      <p:sp>
        <p:nvSpPr>
          <p:cNvPr id="13" name="Freeform 13"/>
          <p:cNvSpPr/>
          <p:nvPr/>
        </p:nvSpPr>
        <p:spPr>
          <a:xfrm>
            <a:off x="0" y="304843"/>
            <a:ext cx="3304614" cy="1808525"/>
          </a:xfrm>
          <a:custGeom>
            <a:avLst/>
            <a:gdLst/>
            <a:ahLst/>
            <a:cxnLst/>
            <a:rect l="l" t="t" r="r" b="b"/>
            <a:pathLst>
              <a:path w="3304614" h="1808525">
                <a:moveTo>
                  <a:pt x="0" y="0"/>
                </a:moveTo>
                <a:lnTo>
                  <a:pt x="3304614" y="0"/>
                </a:lnTo>
                <a:lnTo>
                  <a:pt x="3304614" y="1808525"/>
                </a:lnTo>
                <a:lnTo>
                  <a:pt x="0" y="180852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4" name="Freeform 14"/>
          <p:cNvSpPr/>
          <p:nvPr/>
        </p:nvSpPr>
        <p:spPr>
          <a:xfrm>
            <a:off x="5737102" y="6069881"/>
            <a:ext cx="7315200" cy="412311"/>
          </a:xfrm>
          <a:custGeom>
            <a:avLst/>
            <a:gdLst/>
            <a:ahLst/>
            <a:cxnLst/>
            <a:rect l="l" t="t" r="r" b="b"/>
            <a:pathLst>
              <a:path w="7315200" h="412311">
                <a:moveTo>
                  <a:pt x="0" y="0"/>
                </a:moveTo>
                <a:lnTo>
                  <a:pt x="7315200" y="0"/>
                </a:lnTo>
                <a:lnTo>
                  <a:pt x="7315200" y="412311"/>
                </a:lnTo>
                <a:lnTo>
                  <a:pt x="0" y="41231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5" name="Freeform 15"/>
          <p:cNvSpPr/>
          <p:nvPr/>
        </p:nvSpPr>
        <p:spPr>
          <a:xfrm>
            <a:off x="13520661" y="-324843"/>
            <a:ext cx="3003302" cy="2707086"/>
          </a:xfrm>
          <a:custGeom>
            <a:avLst/>
            <a:gdLst/>
            <a:ahLst/>
            <a:cxnLst/>
            <a:rect l="l" t="t" r="r" b="b"/>
            <a:pathLst>
              <a:path w="3003302" h="2707086">
                <a:moveTo>
                  <a:pt x="0" y="0"/>
                </a:moveTo>
                <a:lnTo>
                  <a:pt x="3003303" y="0"/>
                </a:lnTo>
                <a:lnTo>
                  <a:pt x="3003303" y="2707086"/>
                </a:lnTo>
                <a:lnTo>
                  <a:pt x="0" y="2707086"/>
                </a:lnTo>
                <a:lnTo>
                  <a:pt x="0" y="0"/>
                </a:lnTo>
                <a:close/>
              </a:path>
            </a:pathLst>
          </a:custGeom>
          <a:blipFill>
            <a:blip r:embed="rId8"/>
            <a:stretch>
              <a:fillRect/>
            </a:stretch>
          </a:blipFill>
        </p:spPr>
      </p:sp>
      <p:sp>
        <p:nvSpPr>
          <p:cNvPr id="16" name="Freeform 16"/>
          <p:cNvSpPr/>
          <p:nvPr/>
        </p:nvSpPr>
        <p:spPr>
          <a:xfrm>
            <a:off x="2343378" y="3744638"/>
            <a:ext cx="3092010" cy="2090972"/>
          </a:xfrm>
          <a:custGeom>
            <a:avLst/>
            <a:gdLst/>
            <a:ahLst/>
            <a:cxnLst/>
            <a:rect l="l" t="t" r="r" b="b"/>
            <a:pathLst>
              <a:path w="3092010" h="2090972">
                <a:moveTo>
                  <a:pt x="0" y="0"/>
                </a:moveTo>
                <a:lnTo>
                  <a:pt x="3092010" y="0"/>
                </a:lnTo>
                <a:lnTo>
                  <a:pt x="3092010" y="2090972"/>
                </a:lnTo>
                <a:lnTo>
                  <a:pt x="0" y="209097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7" name="TextBox 17"/>
          <p:cNvSpPr txBox="1"/>
          <p:nvPr/>
        </p:nvSpPr>
        <p:spPr>
          <a:xfrm>
            <a:off x="1390147" y="2401293"/>
            <a:ext cx="15606993" cy="1076645"/>
          </a:xfrm>
          <a:prstGeom prst="rect">
            <a:avLst/>
          </a:prstGeom>
        </p:spPr>
        <p:txBody>
          <a:bodyPr lIns="0" tIns="0" rIns="0" bIns="0" rtlCol="0" anchor="t">
            <a:spAutoFit/>
          </a:bodyPr>
          <a:lstStyle/>
          <a:p>
            <a:pPr algn="ctr">
              <a:lnSpc>
                <a:spcPts val="6912"/>
              </a:lnSpc>
            </a:pPr>
            <a:r>
              <a:rPr lang="en-US" sz="7200">
                <a:solidFill>
                  <a:srgbClr val="99391B"/>
                </a:solidFill>
                <a:latin typeface="Bungee"/>
              </a:rPr>
              <a:t> PUB MANAGEMENT SOFTWARE</a:t>
            </a:r>
          </a:p>
        </p:txBody>
      </p:sp>
      <p:sp>
        <p:nvSpPr>
          <p:cNvPr id="18" name="TextBox 18"/>
          <p:cNvSpPr txBox="1"/>
          <p:nvPr/>
        </p:nvSpPr>
        <p:spPr>
          <a:xfrm>
            <a:off x="7228764" y="4070615"/>
            <a:ext cx="3929759" cy="546764"/>
          </a:xfrm>
          <a:prstGeom prst="rect">
            <a:avLst/>
          </a:prstGeom>
        </p:spPr>
        <p:txBody>
          <a:bodyPr lIns="0" tIns="0" rIns="0" bIns="0" rtlCol="0" anchor="t">
            <a:spAutoFit/>
          </a:bodyPr>
          <a:lstStyle/>
          <a:p>
            <a:pPr algn="ctr">
              <a:lnSpc>
                <a:spcPts val="4480"/>
              </a:lnSpc>
              <a:spcBef>
                <a:spcPct val="0"/>
              </a:spcBef>
            </a:pPr>
            <a:r>
              <a:rPr lang="en-US" sz="3446">
                <a:solidFill>
                  <a:srgbClr val="000000"/>
                </a:solidFill>
                <a:latin typeface="Open Sauce Bold Italics"/>
              </a:rPr>
              <a:t>GROUP 8</a:t>
            </a:r>
          </a:p>
        </p:txBody>
      </p:sp>
      <p:sp>
        <p:nvSpPr>
          <p:cNvPr id="19" name="TextBox 19"/>
          <p:cNvSpPr txBox="1"/>
          <p:nvPr/>
        </p:nvSpPr>
        <p:spPr>
          <a:xfrm>
            <a:off x="3573136" y="7044167"/>
            <a:ext cx="4327933" cy="573963"/>
          </a:xfrm>
          <a:prstGeom prst="rect">
            <a:avLst/>
          </a:prstGeom>
        </p:spPr>
        <p:txBody>
          <a:bodyPr lIns="0" tIns="0" rIns="0" bIns="0" rtlCol="0" anchor="t">
            <a:spAutoFit/>
          </a:bodyPr>
          <a:lstStyle/>
          <a:p>
            <a:pPr algn="ctr">
              <a:lnSpc>
                <a:spcPts val="4622"/>
              </a:lnSpc>
              <a:spcBef>
                <a:spcPct val="0"/>
              </a:spcBef>
            </a:pPr>
            <a:r>
              <a:rPr lang="en-US" sz="3556">
                <a:solidFill>
                  <a:srgbClr val="000000"/>
                </a:solidFill>
                <a:latin typeface="Open Sauce Bold"/>
              </a:rPr>
              <a:t>Superviors:</a:t>
            </a:r>
          </a:p>
        </p:txBody>
      </p:sp>
      <p:sp>
        <p:nvSpPr>
          <p:cNvPr id="20" name="TextBox 20"/>
          <p:cNvSpPr txBox="1"/>
          <p:nvPr/>
        </p:nvSpPr>
        <p:spPr>
          <a:xfrm>
            <a:off x="10228460" y="7063217"/>
            <a:ext cx="5647685" cy="577665"/>
          </a:xfrm>
          <a:prstGeom prst="rect">
            <a:avLst/>
          </a:prstGeom>
        </p:spPr>
        <p:txBody>
          <a:bodyPr lIns="0" tIns="0" rIns="0" bIns="0" rtlCol="0" anchor="t">
            <a:spAutoFit/>
          </a:bodyPr>
          <a:lstStyle/>
          <a:p>
            <a:pPr algn="ctr">
              <a:lnSpc>
                <a:spcPts val="4628"/>
              </a:lnSpc>
              <a:spcBef>
                <a:spcPct val="0"/>
              </a:spcBef>
            </a:pPr>
            <a:r>
              <a:rPr lang="en-US" sz="3560">
                <a:solidFill>
                  <a:srgbClr val="000000"/>
                </a:solidFill>
                <a:latin typeface="Open Sauce Bold"/>
              </a:rPr>
              <a:t>HOANG  VAN HIEU</a:t>
            </a:r>
          </a:p>
        </p:txBody>
      </p:sp>
      <p:sp>
        <p:nvSpPr>
          <p:cNvPr id="21" name="TextBox 21"/>
          <p:cNvSpPr txBox="1"/>
          <p:nvPr/>
        </p:nvSpPr>
        <p:spPr>
          <a:xfrm>
            <a:off x="4777977" y="8119555"/>
            <a:ext cx="1918250" cy="565067"/>
          </a:xfrm>
          <a:prstGeom prst="rect">
            <a:avLst/>
          </a:prstGeom>
        </p:spPr>
        <p:txBody>
          <a:bodyPr lIns="0" tIns="0" rIns="0" bIns="0" rtlCol="0" anchor="t">
            <a:spAutoFit/>
          </a:bodyPr>
          <a:lstStyle/>
          <a:p>
            <a:pPr algn="ctr">
              <a:lnSpc>
                <a:spcPts val="4549"/>
              </a:lnSpc>
              <a:spcBef>
                <a:spcPct val="0"/>
              </a:spcBef>
            </a:pPr>
            <a:r>
              <a:rPr lang="en-US" sz="3499">
                <a:solidFill>
                  <a:srgbClr val="000000"/>
                </a:solidFill>
                <a:latin typeface="Open Sauce Bold"/>
              </a:rPr>
              <a:t>Class:</a:t>
            </a:r>
          </a:p>
        </p:txBody>
      </p:sp>
      <p:sp>
        <p:nvSpPr>
          <p:cNvPr id="22" name="TextBox 22"/>
          <p:cNvSpPr txBox="1"/>
          <p:nvPr/>
        </p:nvSpPr>
        <p:spPr>
          <a:xfrm>
            <a:off x="10290086" y="8129080"/>
            <a:ext cx="4732227" cy="432405"/>
          </a:xfrm>
          <a:prstGeom prst="rect">
            <a:avLst/>
          </a:prstGeom>
        </p:spPr>
        <p:txBody>
          <a:bodyPr lIns="0" tIns="0" rIns="0" bIns="0" rtlCol="0" anchor="t">
            <a:spAutoFit/>
          </a:bodyPr>
          <a:lstStyle/>
          <a:p>
            <a:pPr algn="ctr">
              <a:lnSpc>
                <a:spcPts val="3509"/>
              </a:lnSpc>
              <a:spcBef>
                <a:spcPct val="0"/>
              </a:spcBef>
            </a:pPr>
            <a:r>
              <a:rPr lang="en-US" sz="2699">
                <a:solidFill>
                  <a:srgbClr val="000000"/>
                </a:solidFill>
                <a:latin typeface="Open Sauce Bold"/>
              </a:rPr>
              <a:t>231.ITE1264E.A04E</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sp>
      <p:sp>
        <p:nvSpPr>
          <p:cNvPr id="3" name="Freeform 3"/>
          <p:cNvSpPr/>
          <p:nvPr/>
        </p:nvSpPr>
        <p:spPr>
          <a:xfrm>
            <a:off x="2086021" y="1785146"/>
            <a:ext cx="14115957" cy="7473154"/>
          </a:xfrm>
          <a:custGeom>
            <a:avLst/>
            <a:gdLst/>
            <a:ahLst/>
            <a:cxnLst/>
            <a:rect l="l" t="t" r="r" b="b"/>
            <a:pathLst>
              <a:path w="14115957" h="7473154">
                <a:moveTo>
                  <a:pt x="0" y="0"/>
                </a:moveTo>
                <a:lnTo>
                  <a:pt x="14115958" y="0"/>
                </a:lnTo>
                <a:lnTo>
                  <a:pt x="14115958" y="7473154"/>
                </a:lnTo>
                <a:lnTo>
                  <a:pt x="0" y="7473154"/>
                </a:lnTo>
                <a:lnTo>
                  <a:pt x="0" y="0"/>
                </a:lnTo>
                <a:close/>
              </a:path>
            </a:pathLst>
          </a:custGeom>
          <a:blipFill>
            <a:blip r:embed="rId3"/>
            <a:stretch>
              <a:fillRect/>
            </a:stretch>
          </a:blipFill>
        </p:spPr>
      </p:sp>
      <p:sp>
        <p:nvSpPr>
          <p:cNvPr id="4" name="TextBox 4"/>
          <p:cNvSpPr txBox="1"/>
          <p:nvPr/>
        </p:nvSpPr>
        <p:spPr>
          <a:xfrm>
            <a:off x="419663" y="576949"/>
            <a:ext cx="8724337" cy="922480"/>
          </a:xfrm>
          <a:prstGeom prst="rect">
            <a:avLst/>
          </a:prstGeom>
        </p:spPr>
        <p:txBody>
          <a:bodyPr lIns="0" tIns="0" rIns="0" bIns="0" rtlCol="0" anchor="t">
            <a:spAutoFit/>
          </a:bodyPr>
          <a:lstStyle/>
          <a:p>
            <a:pPr marL="0" lvl="0" indent="0">
              <a:lnSpc>
                <a:spcPts val="5956"/>
              </a:lnSpc>
              <a:spcBef>
                <a:spcPct val="0"/>
              </a:spcBef>
            </a:pPr>
            <a:r>
              <a:rPr lang="en-US" sz="6205">
                <a:solidFill>
                  <a:srgbClr val="1C5739"/>
                </a:solidFill>
                <a:latin typeface="Bungee"/>
              </a:rPr>
              <a:t>TABLE </a:t>
            </a:r>
            <a:r>
              <a:rPr lang="en-US" sz="6205" u="none" strike="noStrike">
                <a:solidFill>
                  <a:srgbClr val="1C5739"/>
                </a:solidFill>
                <a:latin typeface="Bungee"/>
              </a:rPr>
              <a:t>INTERFACE</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sp>
      <p:sp>
        <p:nvSpPr>
          <p:cNvPr id="3" name="Freeform 3"/>
          <p:cNvSpPr/>
          <p:nvPr/>
        </p:nvSpPr>
        <p:spPr>
          <a:xfrm>
            <a:off x="549921" y="1995536"/>
            <a:ext cx="8224484" cy="6295928"/>
          </a:xfrm>
          <a:custGeom>
            <a:avLst/>
            <a:gdLst/>
            <a:ahLst/>
            <a:cxnLst/>
            <a:rect l="l" t="t" r="r" b="b"/>
            <a:pathLst>
              <a:path w="8224484" h="6295928">
                <a:moveTo>
                  <a:pt x="0" y="0"/>
                </a:moveTo>
                <a:lnTo>
                  <a:pt x="8224483" y="0"/>
                </a:lnTo>
                <a:lnTo>
                  <a:pt x="8224483" y="6295928"/>
                </a:lnTo>
                <a:lnTo>
                  <a:pt x="0" y="6295928"/>
                </a:lnTo>
                <a:lnTo>
                  <a:pt x="0" y="0"/>
                </a:lnTo>
                <a:close/>
              </a:path>
            </a:pathLst>
          </a:custGeom>
          <a:blipFill>
            <a:blip r:embed="rId3"/>
            <a:stretch>
              <a:fillRect r="-1135"/>
            </a:stretch>
          </a:blipFill>
        </p:spPr>
      </p:sp>
      <p:sp>
        <p:nvSpPr>
          <p:cNvPr id="4" name="Freeform 4"/>
          <p:cNvSpPr/>
          <p:nvPr/>
        </p:nvSpPr>
        <p:spPr>
          <a:xfrm>
            <a:off x="10553912" y="396498"/>
            <a:ext cx="6705388" cy="9494004"/>
          </a:xfrm>
          <a:custGeom>
            <a:avLst/>
            <a:gdLst/>
            <a:ahLst/>
            <a:cxnLst/>
            <a:rect l="l" t="t" r="r" b="b"/>
            <a:pathLst>
              <a:path w="6705388" h="9494004">
                <a:moveTo>
                  <a:pt x="0" y="0"/>
                </a:moveTo>
                <a:lnTo>
                  <a:pt x="6705388" y="0"/>
                </a:lnTo>
                <a:lnTo>
                  <a:pt x="6705388" y="9494004"/>
                </a:lnTo>
                <a:lnTo>
                  <a:pt x="0" y="9494004"/>
                </a:lnTo>
                <a:lnTo>
                  <a:pt x="0" y="0"/>
                </a:lnTo>
                <a:close/>
              </a:path>
            </a:pathLst>
          </a:custGeom>
          <a:blipFill>
            <a:blip r:embed="rId4"/>
            <a:stretch>
              <a:fillRect t="-377" r="-3684" b="-2983"/>
            </a:stretch>
          </a:blipFill>
        </p:spPr>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77" b="-9277"/>
            </a:stretch>
          </a:blipFill>
        </p:spPr>
      </p:sp>
      <p:sp>
        <p:nvSpPr>
          <p:cNvPr id="3" name="Freeform 3"/>
          <p:cNvSpPr/>
          <p:nvPr/>
        </p:nvSpPr>
        <p:spPr>
          <a:xfrm>
            <a:off x="2621128" y="1704342"/>
            <a:ext cx="13990169" cy="7376260"/>
          </a:xfrm>
          <a:custGeom>
            <a:avLst/>
            <a:gdLst/>
            <a:ahLst/>
            <a:cxnLst/>
            <a:rect l="l" t="t" r="r" b="b"/>
            <a:pathLst>
              <a:path w="13990169" h="7376260">
                <a:moveTo>
                  <a:pt x="0" y="0"/>
                </a:moveTo>
                <a:lnTo>
                  <a:pt x="13990169" y="0"/>
                </a:lnTo>
                <a:lnTo>
                  <a:pt x="13990169" y="7376260"/>
                </a:lnTo>
                <a:lnTo>
                  <a:pt x="0" y="7376260"/>
                </a:lnTo>
                <a:lnTo>
                  <a:pt x="0" y="0"/>
                </a:lnTo>
                <a:close/>
              </a:path>
            </a:pathLst>
          </a:custGeom>
          <a:blipFill>
            <a:blip r:embed="rId3"/>
            <a:stretch>
              <a:fillRect/>
            </a:stretch>
          </a:blipFill>
        </p:spPr>
      </p:sp>
      <p:sp>
        <p:nvSpPr>
          <p:cNvPr id="4" name="TextBox 4"/>
          <p:cNvSpPr txBox="1"/>
          <p:nvPr/>
        </p:nvSpPr>
        <p:spPr>
          <a:xfrm>
            <a:off x="444098" y="396187"/>
            <a:ext cx="9579559" cy="922559"/>
          </a:xfrm>
          <a:prstGeom prst="rect">
            <a:avLst/>
          </a:prstGeom>
        </p:spPr>
        <p:txBody>
          <a:bodyPr lIns="0" tIns="0" rIns="0" bIns="0" rtlCol="0" anchor="t">
            <a:spAutoFit/>
          </a:bodyPr>
          <a:lstStyle/>
          <a:p>
            <a:pPr marL="0" lvl="0" indent="0">
              <a:lnSpc>
                <a:spcPts val="5956"/>
              </a:lnSpc>
              <a:spcBef>
                <a:spcPct val="0"/>
              </a:spcBef>
            </a:pPr>
            <a:r>
              <a:rPr lang="en-US" sz="6205">
                <a:solidFill>
                  <a:srgbClr val="1C5739"/>
                </a:solidFill>
                <a:latin typeface="Bungee"/>
              </a:rPr>
              <a:t>COSTUMER </a:t>
            </a:r>
            <a:r>
              <a:rPr lang="en-US" sz="6205" u="none" strike="noStrike">
                <a:solidFill>
                  <a:srgbClr val="1C5739"/>
                </a:solidFill>
                <a:latin typeface="Bungee"/>
              </a:rPr>
              <a:t>INTERFACE</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sp>
      <p:sp>
        <p:nvSpPr>
          <p:cNvPr id="3" name="Freeform 3"/>
          <p:cNvSpPr/>
          <p:nvPr/>
        </p:nvSpPr>
        <p:spPr>
          <a:xfrm>
            <a:off x="2807987" y="2556747"/>
            <a:ext cx="12672027" cy="6701553"/>
          </a:xfrm>
          <a:custGeom>
            <a:avLst/>
            <a:gdLst/>
            <a:ahLst/>
            <a:cxnLst/>
            <a:rect l="l" t="t" r="r" b="b"/>
            <a:pathLst>
              <a:path w="12672027" h="6701553">
                <a:moveTo>
                  <a:pt x="0" y="0"/>
                </a:moveTo>
                <a:lnTo>
                  <a:pt x="12672026" y="0"/>
                </a:lnTo>
                <a:lnTo>
                  <a:pt x="12672026" y="6701553"/>
                </a:lnTo>
                <a:lnTo>
                  <a:pt x="0" y="6701553"/>
                </a:lnTo>
                <a:lnTo>
                  <a:pt x="0" y="0"/>
                </a:lnTo>
                <a:close/>
              </a:path>
            </a:pathLst>
          </a:custGeom>
          <a:blipFill>
            <a:blip r:embed="rId3"/>
            <a:stretch>
              <a:fillRect/>
            </a:stretch>
          </a:blipFill>
        </p:spPr>
      </p:sp>
      <p:sp>
        <p:nvSpPr>
          <p:cNvPr id="4" name="TextBox 4"/>
          <p:cNvSpPr txBox="1"/>
          <p:nvPr/>
        </p:nvSpPr>
        <p:spPr>
          <a:xfrm>
            <a:off x="419663" y="576949"/>
            <a:ext cx="11298509" cy="1675034"/>
          </a:xfrm>
          <a:prstGeom prst="rect">
            <a:avLst/>
          </a:prstGeom>
        </p:spPr>
        <p:txBody>
          <a:bodyPr lIns="0" tIns="0" rIns="0" bIns="0" rtlCol="0" anchor="t">
            <a:spAutoFit/>
          </a:bodyPr>
          <a:lstStyle/>
          <a:p>
            <a:pPr marL="0" lvl="0" indent="0" algn="ctr">
              <a:lnSpc>
                <a:spcPts val="5956"/>
              </a:lnSpc>
              <a:spcBef>
                <a:spcPct val="0"/>
              </a:spcBef>
            </a:pPr>
            <a:r>
              <a:rPr lang="en-US" sz="6205">
                <a:solidFill>
                  <a:srgbClr val="1C5739"/>
                </a:solidFill>
                <a:latin typeface="Bungee"/>
              </a:rPr>
              <a:t>MENU MANAGEMENT  </a:t>
            </a:r>
            <a:r>
              <a:rPr lang="en-US" sz="6205" u="none" strike="noStrike">
                <a:solidFill>
                  <a:srgbClr val="1C5739"/>
                </a:solidFill>
                <a:latin typeface="Bungee"/>
              </a:rPr>
              <a:t>INTERFACE</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sp>
      <p:sp>
        <p:nvSpPr>
          <p:cNvPr id="3" name="Freeform 3"/>
          <p:cNvSpPr/>
          <p:nvPr/>
        </p:nvSpPr>
        <p:spPr>
          <a:xfrm>
            <a:off x="2470413" y="2708064"/>
            <a:ext cx="13347174" cy="7028985"/>
          </a:xfrm>
          <a:custGeom>
            <a:avLst/>
            <a:gdLst/>
            <a:ahLst/>
            <a:cxnLst/>
            <a:rect l="l" t="t" r="r" b="b"/>
            <a:pathLst>
              <a:path w="13347174" h="7028985">
                <a:moveTo>
                  <a:pt x="0" y="0"/>
                </a:moveTo>
                <a:lnTo>
                  <a:pt x="13347174" y="0"/>
                </a:lnTo>
                <a:lnTo>
                  <a:pt x="13347174" y="7028986"/>
                </a:lnTo>
                <a:lnTo>
                  <a:pt x="0" y="7028986"/>
                </a:lnTo>
                <a:lnTo>
                  <a:pt x="0" y="0"/>
                </a:lnTo>
                <a:close/>
              </a:path>
            </a:pathLst>
          </a:custGeom>
          <a:blipFill>
            <a:blip r:embed="rId3"/>
            <a:stretch>
              <a:fillRect/>
            </a:stretch>
          </a:blipFill>
        </p:spPr>
      </p:sp>
      <p:sp>
        <p:nvSpPr>
          <p:cNvPr id="4" name="TextBox 4"/>
          <p:cNvSpPr txBox="1"/>
          <p:nvPr/>
        </p:nvSpPr>
        <p:spPr>
          <a:xfrm>
            <a:off x="419663" y="576949"/>
            <a:ext cx="11298509" cy="1674877"/>
          </a:xfrm>
          <a:prstGeom prst="rect">
            <a:avLst/>
          </a:prstGeom>
        </p:spPr>
        <p:txBody>
          <a:bodyPr lIns="0" tIns="0" rIns="0" bIns="0" rtlCol="0" anchor="t">
            <a:spAutoFit/>
          </a:bodyPr>
          <a:lstStyle/>
          <a:p>
            <a:pPr marL="0" lvl="0" indent="0" algn="ctr">
              <a:lnSpc>
                <a:spcPts val="5956"/>
              </a:lnSpc>
              <a:spcBef>
                <a:spcPct val="0"/>
              </a:spcBef>
            </a:pPr>
            <a:r>
              <a:rPr lang="en-US" sz="6205">
                <a:solidFill>
                  <a:srgbClr val="1C5739"/>
                </a:solidFill>
                <a:latin typeface="Bungee"/>
              </a:rPr>
              <a:t>EMPLOYEE MANAGEMENT  </a:t>
            </a:r>
            <a:r>
              <a:rPr lang="en-US" sz="6205" u="none" strike="noStrike">
                <a:solidFill>
                  <a:srgbClr val="1C5739"/>
                </a:solidFill>
                <a:latin typeface="Bungee"/>
              </a:rPr>
              <a:t>INTERFACE</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sp>
      <p:sp>
        <p:nvSpPr>
          <p:cNvPr id="3" name="Freeform 3"/>
          <p:cNvSpPr/>
          <p:nvPr/>
        </p:nvSpPr>
        <p:spPr>
          <a:xfrm>
            <a:off x="2758170" y="2520766"/>
            <a:ext cx="13202713" cy="7006318"/>
          </a:xfrm>
          <a:custGeom>
            <a:avLst/>
            <a:gdLst/>
            <a:ahLst/>
            <a:cxnLst/>
            <a:rect l="l" t="t" r="r" b="b"/>
            <a:pathLst>
              <a:path w="13202713" h="7006318">
                <a:moveTo>
                  <a:pt x="0" y="0"/>
                </a:moveTo>
                <a:lnTo>
                  <a:pt x="13202713" y="0"/>
                </a:lnTo>
                <a:lnTo>
                  <a:pt x="13202713" y="7006318"/>
                </a:lnTo>
                <a:lnTo>
                  <a:pt x="0" y="7006318"/>
                </a:lnTo>
                <a:lnTo>
                  <a:pt x="0" y="0"/>
                </a:lnTo>
                <a:close/>
              </a:path>
            </a:pathLst>
          </a:custGeom>
          <a:blipFill>
            <a:blip r:embed="rId3"/>
            <a:stretch>
              <a:fillRect/>
            </a:stretch>
          </a:blipFill>
        </p:spPr>
      </p:sp>
      <p:sp>
        <p:nvSpPr>
          <p:cNvPr id="4" name="TextBox 4"/>
          <p:cNvSpPr txBox="1"/>
          <p:nvPr/>
        </p:nvSpPr>
        <p:spPr>
          <a:xfrm>
            <a:off x="419663" y="576949"/>
            <a:ext cx="11298509" cy="1675034"/>
          </a:xfrm>
          <a:prstGeom prst="rect">
            <a:avLst/>
          </a:prstGeom>
        </p:spPr>
        <p:txBody>
          <a:bodyPr lIns="0" tIns="0" rIns="0" bIns="0" rtlCol="0" anchor="t">
            <a:spAutoFit/>
          </a:bodyPr>
          <a:lstStyle/>
          <a:p>
            <a:pPr marL="0" lvl="0" indent="0" algn="ctr">
              <a:lnSpc>
                <a:spcPts val="5956"/>
              </a:lnSpc>
              <a:spcBef>
                <a:spcPct val="0"/>
              </a:spcBef>
            </a:pPr>
            <a:r>
              <a:rPr lang="en-US" sz="6205">
                <a:solidFill>
                  <a:srgbClr val="1C5739"/>
                </a:solidFill>
                <a:latin typeface="Bungee"/>
              </a:rPr>
              <a:t>EMPLOYEE SALARY MANAGEMENT  </a:t>
            </a:r>
            <a:r>
              <a:rPr lang="en-US" sz="6205" u="none" strike="noStrike">
                <a:solidFill>
                  <a:srgbClr val="1C5739"/>
                </a:solidFill>
                <a:latin typeface="Bungee"/>
              </a:rPr>
              <a:t>INTERFACE</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1C5739"/>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1028700" y="3155252"/>
            <a:ext cx="16230600" cy="3976497"/>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grpSp>
        <p:nvGrpSpPr>
          <p:cNvPr id="5" name="Group 5"/>
          <p:cNvGrpSpPr/>
          <p:nvPr/>
        </p:nvGrpSpPr>
        <p:grpSpPr>
          <a:xfrm>
            <a:off x="-1543050" y="-558218"/>
            <a:ext cx="3650702" cy="11299900"/>
            <a:chOff x="0" y="0"/>
            <a:chExt cx="961502" cy="2976105"/>
          </a:xfrm>
        </p:grpSpPr>
        <p:sp>
          <p:nvSpPr>
            <p:cNvPr id="6" name="Freeform 6"/>
            <p:cNvSpPr/>
            <p:nvPr/>
          </p:nvSpPr>
          <p:spPr>
            <a:xfrm>
              <a:off x="0" y="0"/>
              <a:ext cx="961502" cy="2976105"/>
            </a:xfrm>
            <a:custGeom>
              <a:avLst/>
              <a:gdLst/>
              <a:ahLst/>
              <a:cxnLst/>
              <a:rect l="l" t="t" r="r" b="b"/>
              <a:pathLst>
                <a:path w="961502" h="2976105">
                  <a:moveTo>
                    <a:pt x="0" y="0"/>
                  </a:moveTo>
                  <a:lnTo>
                    <a:pt x="961502" y="0"/>
                  </a:lnTo>
                  <a:lnTo>
                    <a:pt x="961502" y="2976105"/>
                  </a:lnTo>
                  <a:lnTo>
                    <a:pt x="0" y="2976105"/>
                  </a:lnTo>
                  <a:close/>
                </a:path>
              </a:pathLst>
            </a:custGeom>
            <a:solidFill>
              <a:srgbClr val="1C5739"/>
            </a:solidFill>
          </p:spPr>
        </p:sp>
        <p:sp>
          <p:nvSpPr>
            <p:cNvPr id="7" name="TextBox 7"/>
            <p:cNvSpPr txBox="1"/>
            <p:nvPr/>
          </p:nvSpPr>
          <p:spPr>
            <a:xfrm>
              <a:off x="0" y="-19050"/>
              <a:ext cx="961502" cy="2995155"/>
            </a:xfrm>
            <a:prstGeom prst="rect">
              <a:avLst/>
            </a:prstGeom>
          </p:spPr>
          <p:txBody>
            <a:bodyPr lIns="50800" tIns="50800" rIns="50800" bIns="50800" rtlCol="0" anchor="ctr"/>
            <a:lstStyle/>
            <a:p>
              <a:pPr algn="ctr">
                <a:lnSpc>
                  <a:spcPts val="2859"/>
                </a:lnSpc>
              </a:pPr>
              <a:endParaRPr/>
            </a:p>
          </p:txBody>
        </p:sp>
      </p:grpSp>
      <p:grpSp>
        <p:nvGrpSpPr>
          <p:cNvPr id="8" name="Group 8"/>
          <p:cNvGrpSpPr/>
          <p:nvPr/>
        </p:nvGrpSpPr>
        <p:grpSpPr>
          <a:xfrm>
            <a:off x="13716000" y="0"/>
            <a:ext cx="4572000" cy="8871553"/>
            <a:chOff x="0" y="0"/>
            <a:chExt cx="1240267" cy="2336541"/>
          </a:xfrm>
        </p:grpSpPr>
        <p:sp>
          <p:nvSpPr>
            <p:cNvPr id="9" name="Freeform 9"/>
            <p:cNvSpPr/>
            <p:nvPr/>
          </p:nvSpPr>
          <p:spPr>
            <a:xfrm>
              <a:off x="0" y="0"/>
              <a:ext cx="1240267" cy="2336541"/>
            </a:xfrm>
            <a:custGeom>
              <a:avLst/>
              <a:gdLst/>
              <a:ahLst/>
              <a:cxnLst/>
              <a:rect l="l" t="t" r="r" b="b"/>
              <a:pathLst>
                <a:path w="1240267" h="2336541">
                  <a:moveTo>
                    <a:pt x="0" y="0"/>
                  </a:moveTo>
                  <a:lnTo>
                    <a:pt x="1240267" y="0"/>
                  </a:lnTo>
                  <a:lnTo>
                    <a:pt x="1240267" y="2336541"/>
                  </a:lnTo>
                  <a:lnTo>
                    <a:pt x="0" y="2336541"/>
                  </a:lnTo>
                  <a:close/>
                </a:path>
              </a:pathLst>
            </a:custGeom>
            <a:solidFill>
              <a:srgbClr val="1C5739"/>
            </a:solidFill>
          </p:spPr>
        </p:sp>
        <p:sp>
          <p:nvSpPr>
            <p:cNvPr id="10" name="TextBox 10"/>
            <p:cNvSpPr txBox="1"/>
            <p:nvPr/>
          </p:nvSpPr>
          <p:spPr>
            <a:xfrm>
              <a:off x="0" y="-19050"/>
              <a:ext cx="1240267" cy="2355591"/>
            </a:xfrm>
            <a:prstGeom prst="rect">
              <a:avLst/>
            </a:prstGeom>
          </p:spPr>
          <p:txBody>
            <a:bodyPr lIns="50800" tIns="50800" rIns="50800" bIns="50800" rtlCol="0" anchor="ctr"/>
            <a:lstStyle/>
            <a:p>
              <a:pPr algn="ctr">
                <a:lnSpc>
                  <a:spcPts val="2859"/>
                </a:lnSpc>
              </a:pPr>
              <a:endParaRPr/>
            </a:p>
          </p:txBody>
        </p:sp>
      </p:grpSp>
      <p:sp>
        <p:nvSpPr>
          <p:cNvPr id="11" name="Freeform 11"/>
          <p:cNvSpPr/>
          <p:nvPr/>
        </p:nvSpPr>
        <p:spPr>
          <a:xfrm>
            <a:off x="15698915" y="8697813"/>
            <a:ext cx="3806571" cy="2083232"/>
          </a:xfrm>
          <a:custGeom>
            <a:avLst/>
            <a:gdLst/>
            <a:ahLst/>
            <a:cxnLst/>
            <a:rect l="l" t="t" r="r" b="b"/>
            <a:pathLst>
              <a:path w="3806571" h="2083232">
                <a:moveTo>
                  <a:pt x="0" y="0"/>
                </a:moveTo>
                <a:lnTo>
                  <a:pt x="3806570" y="0"/>
                </a:lnTo>
                <a:lnTo>
                  <a:pt x="3806570" y="2083232"/>
                </a:lnTo>
                <a:lnTo>
                  <a:pt x="0" y="20832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2" name="Freeform 12"/>
          <p:cNvSpPr/>
          <p:nvPr/>
        </p:nvSpPr>
        <p:spPr>
          <a:xfrm>
            <a:off x="13928784" y="2532712"/>
            <a:ext cx="4009293" cy="3703585"/>
          </a:xfrm>
          <a:custGeom>
            <a:avLst/>
            <a:gdLst/>
            <a:ahLst/>
            <a:cxnLst/>
            <a:rect l="l" t="t" r="r" b="b"/>
            <a:pathLst>
              <a:path w="4009293" h="3703585">
                <a:moveTo>
                  <a:pt x="0" y="0"/>
                </a:moveTo>
                <a:lnTo>
                  <a:pt x="4009293" y="0"/>
                </a:lnTo>
                <a:lnTo>
                  <a:pt x="4009293" y="3703584"/>
                </a:lnTo>
                <a:lnTo>
                  <a:pt x="0" y="370358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3" name="TextBox 13"/>
          <p:cNvSpPr txBox="1"/>
          <p:nvPr/>
        </p:nvSpPr>
        <p:spPr>
          <a:xfrm>
            <a:off x="4684380" y="1638395"/>
            <a:ext cx="5972648" cy="815801"/>
          </a:xfrm>
          <a:prstGeom prst="rect">
            <a:avLst/>
          </a:prstGeom>
        </p:spPr>
        <p:txBody>
          <a:bodyPr lIns="0" tIns="0" rIns="0" bIns="0" rtlCol="0" anchor="t">
            <a:spAutoFit/>
          </a:bodyPr>
          <a:lstStyle/>
          <a:p>
            <a:pPr marL="0" lvl="0" indent="0" algn="ctr">
              <a:lnSpc>
                <a:spcPts val="5956"/>
              </a:lnSpc>
              <a:spcBef>
                <a:spcPct val="0"/>
              </a:spcBef>
            </a:pPr>
            <a:r>
              <a:rPr lang="en-US" sz="6205" dirty="0">
                <a:solidFill>
                  <a:srgbClr val="99391B"/>
                </a:solidFill>
                <a:latin typeface="Bungee"/>
              </a:rPr>
              <a:t>DUTY CHARTS</a:t>
            </a:r>
          </a:p>
        </p:txBody>
      </p:sp>
      <p:sp>
        <p:nvSpPr>
          <p:cNvPr id="14" name="TextBox 14"/>
          <p:cNvSpPr txBox="1"/>
          <p:nvPr/>
        </p:nvSpPr>
        <p:spPr>
          <a:xfrm>
            <a:off x="3204321" y="3993979"/>
            <a:ext cx="937219" cy="654025"/>
          </a:xfrm>
          <a:prstGeom prst="rect">
            <a:avLst/>
          </a:prstGeom>
        </p:spPr>
        <p:txBody>
          <a:bodyPr lIns="0" tIns="0" rIns="0" bIns="0" rtlCol="0" anchor="t">
            <a:spAutoFit/>
          </a:bodyPr>
          <a:lstStyle/>
          <a:p>
            <a:pPr algn="ctr">
              <a:lnSpc>
                <a:spcPts val="5126"/>
              </a:lnSpc>
            </a:pPr>
            <a:r>
              <a:rPr lang="en-US" sz="4271" spc="350" dirty="0">
                <a:solidFill>
                  <a:srgbClr val="FFFFFF"/>
                </a:solidFill>
                <a:latin typeface="Codec Pro ExtraBold Italics"/>
              </a:rPr>
              <a:t>1</a:t>
            </a:r>
          </a:p>
        </p:txBody>
      </p:sp>
      <p:sp>
        <p:nvSpPr>
          <p:cNvPr id="16" name="TextBox 16"/>
          <p:cNvSpPr txBox="1"/>
          <p:nvPr/>
        </p:nvSpPr>
        <p:spPr>
          <a:xfrm>
            <a:off x="3204321" y="5555440"/>
            <a:ext cx="937219" cy="714375"/>
          </a:xfrm>
          <a:prstGeom prst="rect">
            <a:avLst/>
          </a:prstGeom>
        </p:spPr>
        <p:txBody>
          <a:bodyPr lIns="0" tIns="0" rIns="0" bIns="0" rtlCol="0" anchor="t">
            <a:spAutoFit/>
          </a:bodyPr>
          <a:lstStyle/>
          <a:p>
            <a:pPr algn="ctr">
              <a:lnSpc>
                <a:spcPts val="5126"/>
              </a:lnSpc>
            </a:pPr>
            <a:r>
              <a:rPr lang="en-US" sz="4271" spc="350">
                <a:solidFill>
                  <a:srgbClr val="FFFFFF"/>
                </a:solidFill>
                <a:latin typeface="Codec Pro ExtraBold Italics"/>
              </a:rPr>
              <a:t>03</a:t>
            </a:r>
          </a:p>
        </p:txBody>
      </p:sp>
      <p:sp>
        <p:nvSpPr>
          <p:cNvPr id="17" name="TextBox 17"/>
          <p:cNvSpPr txBox="1"/>
          <p:nvPr/>
        </p:nvSpPr>
        <p:spPr>
          <a:xfrm>
            <a:off x="3204321" y="7117540"/>
            <a:ext cx="937219" cy="714375"/>
          </a:xfrm>
          <a:prstGeom prst="rect">
            <a:avLst/>
          </a:prstGeom>
        </p:spPr>
        <p:txBody>
          <a:bodyPr lIns="0" tIns="0" rIns="0" bIns="0" rtlCol="0" anchor="t">
            <a:spAutoFit/>
          </a:bodyPr>
          <a:lstStyle/>
          <a:p>
            <a:pPr algn="ctr">
              <a:lnSpc>
                <a:spcPts val="5126"/>
              </a:lnSpc>
            </a:pPr>
            <a:r>
              <a:rPr lang="en-US" sz="4271" spc="350">
                <a:solidFill>
                  <a:srgbClr val="FFFFFF"/>
                </a:solidFill>
                <a:latin typeface="Codec Pro ExtraBold Italics"/>
              </a:rPr>
              <a:t>05</a:t>
            </a:r>
          </a:p>
        </p:txBody>
      </p:sp>
      <p:sp>
        <p:nvSpPr>
          <p:cNvPr id="22" name="TextBox 22"/>
          <p:cNvSpPr txBox="1"/>
          <p:nvPr/>
        </p:nvSpPr>
        <p:spPr>
          <a:xfrm>
            <a:off x="3204321" y="6336490"/>
            <a:ext cx="937219" cy="714375"/>
          </a:xfrm>
          <a:prstGeom prst="rect">
            <a:avLst/>
          </a:prstGeom>
        </p:spPr>
        <p:txBody>
          <a:bodyPr lIns="0" tIns="0" rIns="0" bIns="0" rtlCol="0" anchor="t">
            <a:spAutoFit/>
          </a:bodyPr>
          <a:lstStyle/>
          <a:p>
            <a:pPr algn="ctr">
              <a:lnSpc>
                <a:spcPts val="5126"/>
              </a:lnSpc>
            </a:pPr>
            <a:r>
              <a:rPr lang="en-US" sz="4271" spc="350">
                <a:solidFill>
                  <a:srgbClr val="FFFFFF"/>
                </a:solidFill>
                <a:latin typeface="Codec Pro ExtraBold Italics"/>
              </a:rPr>
              <a:t>04</a:t>
            </a:r>
          </a:p>
        </p:txBody>
      </p:sp>
      <p:graphicFrame>
        <p:nvGraphicFramePr>
          <p:cNvPr id="24" name="Table 24">
            <a:extLst>
              <a:ext uri="{FF2B5EF4-FFF2-40B4-BE49-F238E27FC236}">
                <a16:creationId xmlns:a16="http://schemas.microsoft.com/office/drawing/2014/main" id="{A4CF8904-C112-D21C-AC9B-B7ADC6FF2D1D}"/>
              </a:ext>
            </a:extLst>
          </p:cNvPr>
          <p:cNvGraphicFramePr>
            <a:graphicFrameLocks noGrp="1"/>
          </p:cNvGraphicFramePr>
          <p:nvPr>
            <p:extLst>
              <p:ext uri="{D42A27DB-BD31-4B8C-83A1-F6EECF244321}">
                <p14:modId xmlns:p14="http://schemas.microsoft.com/office/powerpoint/2010/main" val="1613537566"/>
              </p:ext>
            </p:extLst>
          </p:nvPr>
        </p:nvGraphicFramePr>
        <p:xfrm>
          <a:off x="3038426" y="2798580"/>
          <a:ext cx="9945327" cy="4318960"/>
        </p:xfrm>
        <a:graphic>
          <a:graphicData uri="http://schemas.openxmlformats.org/drawingml/2006/table">
            <a:tbl>
              <a:tblPr firstRow="1" bandRow="1">
                <a:tableStyleId>{5C22544A-7EE6-4342-B048-85BDC9FD1C3A}</a:tableStyleId>
              </a:tblPr>
              <a:tblGrid>
                <a:gridCol w="3315109">
                  <a:extLst>
                    <a:ext uri="{9D8B030D-6E8A-4147-A177-3AD203B41FA5}">
                      <a16:colId xmlns:a16="http://schemas.microsoft.com/office/drawing/2014/main" val="2037708777"/>
                    </a:ext>
                  </a:extLst>
                </a:gridCol>
                <a:gridCol w="3315109">
                  <a:extLst>
                    <a:ext uri="{9D8B030D-6E8A-4147-A177-3AD203B41FA5}">
                      <a16:colId xmlns:a16="http://schemas.microsoft.com/office/drawing/2014/main" val="1635064389"/>
                    </a:ext>
                  </a:extLst>
                </a:gridCol>
                <a:gridCol w="3315109">
                  <a:extLst>
                    <a:ext uri="{9D8B030D-6E8A-4147-A177-3AD203B41FA5}">
                      <a16:colId xmlns:a16="http://schemas.microsoft.com/office/drawing/2014/main" val="175340772"/>
                    </a:ext>
                  </a:extLst>
                </a:gridCol>
              </a:tblGrid>
              <a:tr h="488641">
                <a:tc>
                  <a:txBody>
                    <a:bodyPr/>
                    <a:lstStyle/>
                    <a:p>
                      <a:r>
                        <a:rPr lang="en-US" sz="2500" dirty="0">
                          <a:latin typeface="Times New Roman" panose="02020603050405020304" pitchFamily="18" charset="0"/>
                          <a:cs typeface="Times New Roman" panose="02020603050405020304" pitchFamily="18" charset="0"/>
                        </a:rPr>
                        <a:t>NAME</a:t>
                      </a:r>
                      <a:endParaRPr lang="en-ID" sz="2500" dirty="0">
                        <a:latin typeface="Times New Roman" panose="02020603050405020304" pitchFamily="18" charset="0"/>
                        <a:cs typeface="Times New Roman" panose="02020603050405020304" pitchFamily="18" charset="0"/>
                      </a:endParaRPr>
                    </a:p>
                  </a:txBody>
                  <a:tcPr/>
                </a:tc>
                <a:tc>
                  <a:txBody>
                    <a:bodyPr/>
                    <a:lstStyle/>
                    <a:p>
                      <a:r>
                        <a:rPr lang="en-US" sz="2500" dirty="0">
                          <a:latin typeface="Times New Roman" panose="02020603050405020304" pitchFamily="18" charset="0"/>
                          <a:cs typeface="Times New Roman" panose="02020603050405020304" pitchFamily="18" charset="0"/>
                        </a:rPr>
                        <a:t>WORK</a:t>
                      </a:r>
                      <a:endParaRPr lang="en-ID" sz="2500" dirty="0">
                        <a:latin typeface="Times New Roman" panose="02020603050405020304" pitchFamily="18" charset="0"/>
                        <a:cs typeface="Times New Roman" panose="02020603050405020304" pitchFamily="18" charset="0"/>
                      </a:endParaRPr>
                    </a:p>
                  </a:txBody>
                  <a:tcPr/>
                </a:tc>
                <a:tc>
                  <a:txBody>
                    <a:bodyPr/>
                    <a:lstStyle/>
                    <a:p>
                      <a:r>
                        <a:rPr lang="en-US" sz="2500" dirty="0">
                          <a:latin typeface="Times New Roman" panose="02020603050405020304" pitchFamily="18" charset="0"/>
                          <a:cs typeface="Times New Roman" panose="02020603050405020304" pitchFamily="18" charset="0"/>
                        </a:rPr>
                        <a:t>PERCENT</a:t>
                      </a:r>
                      <a:endParaRPr lang="en-ID" sz="25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255708485"/>
                  </a:ext>
                </a:extLst>
              </a:tr>
              <a:tr h="1276773">
                <a:tc>
                  <a:txBody>
                    <a:bodyPr/>
                    <a:lstStyle/>
                    <a:p>
                      <a:r>
                        <a:rPr lang="en-US" sz="2500" dirty="0">
                          <a:latin typeface="Times New Roman" panose="02020603050405020304" pitchFamily="18" charset="0"/>
                          <a:cs typeface="Times New Roman" panose="02020603050405020304" pitchFamily="18" charset="0"/>
                        </a:rPr>
                        <a:t>NGUYEN VAN MANH</a:t>
                      </a:r>
                      <a:endParaRPr lang="en-ID" sz="2500" dirty="0">
                        <a:latin typeface="Times New Roman" panose="02020603050405020304" pitchFamily="18" charset="0"/>
                        <a:cs typeface="Times New Roman" panose="02020603050405020304" pitchFamily="18" charset="0"/>
                      </a:endParaRPr>
                    </a:p>
                  </a:txBody>
                  <a:tcPr/>
                </a:tc>
                <a:tc>
                  <a:txBody>
                    <a:bodyPr/>
                    <a:lstStyle/>
                    <a:p>
                      <a:r>
                        <a:rPr lang="en-US" sz="2500" dirty="0">
                          <a:latin typeface="Times New Roman" panose="02020603050405020304" pitchFamily="18" charset="0"/>
                          <a:cs typeface="Times New Roman" panose="02020603050405020304" pitchFamily="18" charset="0"/>
                        </a:rPr>
                        <a:t>Login, sales management, billing, desk, sales invoice</a:t>
                      </a:r>
                      <a:endParaRPr lang="en-ID" sz="2500" dirty="0">
                        <a:latin typeface="Times New Roman" panose="02020603050405020304" pitchFamily="18" charset="0"/>
                        <a:cs typeface="Times New Roman" panose="02020603050405020304" pitchFamily="18" charset="0"/>
                      </a:endParaRPr>
                    </a:p>
                  </a:txBody>
                  <a:tcPr/>
                </a:tc>
                <a:tc>
                  <a:txBody>
                    <a:bodyPr/>
                    <a:lstStyle/>
                    <a:p>
                      <a:r>
                        <a:rPr lang="en-US" sz="2500" dirty="0">
                          <a:latin typeface="Times New Roman" panose="02020603050405020304" pitchFamily="18" charset="0"/>
                          <a:cs typeface="Times New Roman" panose="02020603050405020304" pitchFamily="18" charset="0"/>
                        </a:rPr>
                        <a:t>50%</a:t>
                      </a:r>
                      <a:endParaRPr lang="en-ID" sz="25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58910750"/>
                  </a:ext>
                </a:extLst>
              </a:tr>
              <a:tr h="1276773">
                <a:tc>
                  <a:txBody>
                    <a:bodyPr/>
                    <a:lstStyle/>
                    <a:p>
                      <a:r>
                        <a:rPr lang="en-US" sz="2500" dirty="0">
                          <a:latin typeface="Times New Roman" panose="02020603050405020304" pitchFamily="18" charset="0"/>
                          <a:cs typeface="Times New Roman" panose="02020603050405020304" pitchFamily="18" charset="0"/>
                        </a:rPr>
                        <a:t>DUONG KIM TUYEN</a:t>
                      </a:r>
                      <a:endParaRPr lang="en-ID" sz="2500" dirty="0">
                        <a:latin typeface="Times New Roman" panose="02020603050405020304" pitchFamily="18" charset="0"/>
                        <a:cs typeface="Times New Roman" panose="02020603050405020304" pitchFamily="18" charset="0"/>
                      </a:endParaRPr>
                    </a:p>
                  </a:txBody>
                  <a:tcPr/>
                </a:tc>
                <a:tc>
                  <a:txBody>
                    <a:bodyPr/>
                    <a:lstStyle/>
                    <a:p>
                      <a:r>
                        <a:rPr lang="en-US" sz="2500" dirty="0">
                          <a:latin typeface="Times New Roman" panose="02020603050405020304" pitchFamily="18" charset="0"/>
                          <a:cs typeface="Times New Roman" panose="02020603050405020304" pitchFamily="18" charset="0"/>
                        </a:rPr>
                        <a:t>Employee management, salary statistics, reporting</a:t>
                      </a:r>
                      <a:endParaRPr lang="en-ID" sz="2500" dirty="0">
                        <a:latin typeface="Times New Roman" panose="02020603050405020304" pitchFamily="18" charset="0"/>
                        <a:cs typeface="Times New Roman" panose="02020603050405020304" pitchFamily="18" charset="0"/>
                      </a:endParaRPr>
                    </a:p>
                  </a:txBody>
                  <a:tcPr/>
                </a:tc>
                <a:tc>
                  <a:txBody>
                    <a:bodyPr/>
                    <a:lstStyle/>
                    <a:p>
                      <a:r>
                        <a:rPr lang="en-US" sz="2500" dirty="0">
                          <a:latin typeface="Times New Roman" panose="02020603050405020304" pitchFamily="18" charset="0"/>
                          <a:cs typeface="Times New Roman" panose="02020603050405020304" pitchFamily="18" charset="0"/>
                        </a:rPr>
                        <a:t>25%</a:t>
                      </a:r>
                      <a:endParaRPr lang="en-ID" sz="25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809713081"/>
                  </a:ext>
                </a:extLst>
              </a:tr>
              <a:tr h="1276773">
                <a:tc>
                  <a:txBody>
                    <a:bodyPr/>
                    <a:lstStyle/>
                    <a:p>
                      <a:r>
                        <a:rPr lang="en-US" sz="2500" dirty="0">
                          <a:latin typeface="Times New Roman" panose="02020603050405020304" pitchFamily="18" charset="0"/>
                          <a:cs typeface="Times New Roman" panose="02020603050405020304" pitchFamily="18" charset="0"/>
                        </a:rPr>
                        <a:t>TRUONG THI NGOC NHU</a:t>
                      </a:r>
                      <a:endParaRPr lang="en-ID" sz="2500" dirty="0">
                        <a:latin typeface="Times New Roman" panose="02020603050405020304" pitchFamily="18" charset="0"/>
                        <a:cs typeface="Times New Roman" panose="02020603050405020304" pitchFamily="18" charset="0"/>
                      </a:endParaRPr>
                    </a:p>
                  </a:txBody>
                  <a:tcPr/>
                </a:tc>
                <a:tc>
                  <a:txBody>
                    <a:bodyPr/>
                    <a:lstStyle/>
                    <a:p>
                      <a:r>
                        <a:rPr lang="en-US" sz="2500" dirty="0">
                          <a:latin typeface="Times New Roman" panose="02020603050405020304" pitchFamily="18" charset="0"/>
                          <a:cs typeface="Times New Roman" panose="02020603050405020304" pitchFamily="18" charset="0"/>
                        </a:rPr>
                        <a:t>Costumer management, menu management, power point</a:t>
                      </a:r>
                      <a:endParaRPr lang="en-ID" sz="2500" dirty="0">
                        <a:latin typeface="Times New Roman" panose="02020603050405020304" pitchFamily="18" charset="0"/>
                        <a:cs typeface="Times New Roman" panose="02020603050405020304" pitchFamily="18" charset="0"/>
                      </a:endParaRPr>
                    </a:p>
                  </a:txBody>
                  <a:tcPr/>
                </a:tc>
                <a:tc>
                  <a:txBody>
                    <a:bodyPr/>
                    <a:lstStyle/>
                    <a:p>
                      <a:r>
                        <a:rPr lang="en-US" sz="2500" dirty="0">
                          <a:latin typeface="Times New Roman" panose="02020603050405020304" pitchFamily="18" charset="0"/>
                          <a:cs typeface="Times New Roman" panose="02020603050405020304" pitchFamily="18" charset="0"/>
                        </a:rPr>
                        <a:t>25%</a:t>
                      </a:r>
                      <a:endParaRPr lang="en-ID" sz="25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487351398"/>
                  </a:ext>
                </a:extLst>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972688" y="3670044"/>
            <a:ext cx="1400485" cy="4372372"/>
            <a:chOff x="0" y="0"/>
            <a:chExt cx="368852" cy="1151571"/>
          </a:xfrm>
        </p:grpSpPr>
        <p:sp>
          <p:nvSpPr>
            <p:cNvPr id="3" name="Freeform 3"/>
            <p:cNvSpPr/>
            <p:nvPr/>
          </p:nvSpPr>
          <p:spPr>
            <a:xfrm>
              <a:off x="0" y="0"/>
              <a:ext cx="368852" cy="1151571"/>
            </a:xfrm>
            <a:custGeom>
              <a:avLst/>
              <a:gdLst/>
              <a:ahLst/>
              <a:cxnLst/>
              <a:rect l="l" t="t" r="r" b="b"/>
              <a:pathLst>
                <a:path w="368852" h="1151571">
                  <a:moveTo>
                    <a:pt x="0" y="0"/>
                  </a:moveTo>
                  <a:lnTo>
                    <a:pt x="368852" y="0"/>
                  </a:lnTo>
                  <a:lnTo>
                    <a:pt x="368852" y="1151571"/>
                  </a:lnTo>
                  <a:lnTo>
                    <a:pt x="0" y="1151571"/>
                  </a:lnTo>
                  <a:close/>
                </a:path>
              </a:pathLst>
            </a:custGeom>
            <a:solidFill>
              <a:srgbClr val="1C5739"/>
            </a:solidFill>
            <a:ln cap="sq">
              <a:noFill/>
              <a:prstDash val="solid"/>
              <a:miter/>
            </a:ln>
          </p:spPr>
        </p:sp>
        <p:sp>
          <p:nvSpPr>
            <p:cNvPr id="4" name="TextBox 4"/>
            <p:cNvSpPr txBox="1"/>
            <p:nvPr/>
          </p:nvSpPr>
          <p:spPr>
            <a:xfrm>
              <a:off x="0" y="-19050"/>
              <a:ext cx="368852" cy="1170621"/>
            </a:xfrm>
            <a:prstGeom prst="rect">
              <a:avLst/>
            </a:prstGeom>
          </p:spPr>
          <p:txBody>
            <a:bodyPr lIns="50800" tIns="50800" rIns="50800" bIns="50800" rtlCol="0" anchor="ctr"/>
            <a:lstStyle/>
            <a:p>
              <a:pPr marL="0" lvl="0" indent="0" algn="ctr">
                <a:lnSpc>
                  <a:spcPts val="2859"/>
                </a:lnSpc>
                <a:spcBef>
                  <a:spcPct val="0"/>
                </a:spcBef>
              </a:pPr>
              <a:endParaRPr/>
            </a:p>
          </p:txBody>
        </p:sp>
      </p:grpSp>
      <p:grpSp>
        <p:nvGrpSpPr>
          <p:cNvPr id="5" name="Group 5"/>
          <p:cNvGrpSpPr/>
          <p:nvPr/>
        </p:nvGrpSpPr>
        <p:grpSpPr>
          <a:xfrm>
            <a:off x="-1543050" y="-558218"/>
            <a:ext cx="3650702" cy="11299900"/>
            <a:chOff x="0" y="0"/>
            <a:chExt cx="961502" cy="2976105"/>
          </a:xfrm>
        </p:grpSpPr>
        <p:sp>
          <p:nvSpPr>
            <p:cNvPr id="6" name="Freeform 6"/>
            <p:cNvSpPr/>
            <p:nvPr/>
          </p:nvSpPr>
          <p:spPr>
            <a:xfrm>
              <a:off x="0" y="0"/>
              <a:ext cx="961502" cy="2976105"/>
            </a:xfrm>
            <a:custGeom>
              <a:avLst/>
              <a:gdLst/>
              <a:ahLst/>
              <a:cxnLst/>
              <a:rect l="l" t="t" r="r" b="b"/>
              <a:pathLst>
                <a:path w="961502" h="2976105">
                  <a:moveTo>
                    <a:pt x="0" y="0"/>
                  </a:moveTo>
                  <a:lnTo>
                    <a:pt x="961502" y="0"/>
                  </a:lnTo>
                  <a:lnTo>
                    <a:pt x="961502" y="2976105"/>
                  </a:lnTo>
                  <a:lnTo>
                    <a:pt x="0" y="2976105"/>
                  </a:lnTo>
                  <a:close/>
                </a:path>
              </a:pathLst>
            </a:custGeom>
            <a:solidFill>
              <a:srgbClr val="1C5739"/>
            </a:solidFill>
          </p:spPr>
        </p:sp>
        <p:sp>
          <p:nvSpPr>
            <p:cNvPr id="7" name="TextBox 7"/>
            <p:cNvSpPr txBox="1"/>
            <p:nvPr/>
          </p:nvSpPr>
          <p:spPr>
            <a:xfrm>
              <a:off x="0" y="-19050"/>
              <a:ext cx="961502" cy="2995155"/>
            </a:xfrm>
            <a:prstGeom prst="rect">
              <a:avLst/>
            </a:prstGeom>
          </p:spPr>
          <p:txBody>
            <a:bodyPr lIns="50800" tIns="50800" rIns="50800" bIns="50800" rtlCol="0" anchor="ctr"/>
            <a:lstStyle/>
            <a:p>
              <a:pPr algn="ctr">
                <a:lnSpc>
                  <a:spcPts val="2859"/>
                </a:lnSpc>
              </a:pPr>
              <a:endParaRPr/>
            </a:p>
          </p:txBody>
        </p:sp>
      </p:grpSp>
      <p:grpSp>
        <p:nvGrpSpPr>
          <p:cNvPr id="8" name="Group 8"/>
          <p:cNvGrpSpPr/>
          <p:nvPr/>
        </p:nvGrpSpPr>
        <p:grpSpPr>
          <a:xfrm>
            <a:off x="13578861" y="0"/>
            <a:ext cx="4709139" cy="8871553"/>
            <a:chOff x="0" y="0"/>
            <a:chExt cx="1240267" cy="2336541"/>
          </a:xfrm>
        </p:grpSpPr>
        <p:sp>
          <p:nvSpPr>
            <p:cNvPr id="9" name="Freeform 9"/>
            <p:cNvSpPr/>
            <p:nvPr/>
          </p:nvSpPr>
          <p:spPr>
            <a:xfrm>
              <a:off x="0" y="0"/>
              <a:ext cx="1240267" cy="2336541"/>
            </a:xfrm>
            <a:custGeom>
              <a:avLst/>
              <a:gdLst/>
              <a:ahLst/>
              <a:cxnLst/>
              <a:rect l="l" t="t" r="r" b="b"/>
              <a:pathLst>
                <a:path w="1240267" h="2336541">
                  <a:moveTo>
                    <a:pt x="0" y="0"/>
                  </a:moveTo>
                  <a:lnTo>
                    <a:pt x="1240267" y="0"/>
                  </a:lnTo>
                  <a:lnTo>
                    <a:pt x="1240267" y="2336541"/>
                  </a:lnTo>
                  <a:lnTo>
                    <a:pt x="0" y="2336541"/>
                  </a:lnTo>
                  <a:close/>
                </a:path>
              </a:pathLst>
            </a:custGeom>
            <a:solidFill>
              <a:srgbClr val="1C5739"/>
            </a:solidFill>
          </p:spPr>
        </p:sp>
        <p:sp>
          <p:nvSpPr>
            <p:cNvPr id="10" name="TextBox 10"/>
            <p:cNvSpPr txBox="1"/>
            <p:nvPr/>
          </p:nvSpPr>
          <p:spPr>
            <a:xfrm>
              <a:off x="0" y="-19050"/>
              <a:ext cx="1240267" cy="2355591"/>
            </a:xfrm>
            <a:prstGeom prst="rect">
              <a:avLst/>
            </a:prstGeom>
          </p:spPr>
          <p:txBody>
            <a:bodyPr lIns="50800" tIns="50800" rIns="50800" bIns="50800" rtlCol="0" anchor="ctr"/>
            <a:lstStyle/>
            <a:p>
              <a:pPr algn="ctr">
                <a:lnSpc>
                  <a:spcPts val="2859"/>
                </a:lnSpc>
              </a:pPr>
              <a:endParaRPr/>
            </a:p>
          </p:txBody>
        </p:sp>
      </p:grpSp>
      <p:sp>
        <p:nvSpPr>
          <p:cNvPr id="11" name="Freeform 11"/>
          <p:cNvSpPr/>
          <p:nvPr/>
        </p:nvSpPr>
        <p:spPr>
          <a:xfrm>
            <a:off x="15698915" y="8697813"/>
            <a:ext cx="3806571" cy="2083232"/>
          </a:xfrm>
          <a:custGeom>
            <a:avLst/>
            <a:gdLst/>
            <a:ahLst/>
            <a:cxnLst/>
            <a:rect l="l" t="t" r="r" b="b"/>
            <a:pathLst>
              <a:path w="3806571" h="2083232">
                <a:moveTo>
                  <a:pt x="0" y="0"/>
                </a:moveTo>
                <a:lnTo>
                  <a:pt x="3806570" y="0"/>
                </a:lnTo>
                <a:lnTo>
                  <a:pt x="3806570" y="2083232"/>
                </a:lnTo>
                <a:lnTo>
                  <a:pt x="0" y="20832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2" name="Freeform 12"/>
          <p:cNvSpPr/>
          <p:nvPr/>
        </p:nvSpPr>
        <p:spPr>
          <a:xfrm>
            <a:off x="13928784" y="2532712"/>
            <a:ext cx="4009293" cy="3703585"/>
          </a:xfrm>
          <a:custGeom>
            <a:avLst/>
            <a:gdLst/>
            <a:ahLst/>
            <a:cxnLst/>
            <a:rect l="l" t="t" r="r" b="b"/>
            <a:pathLst>
              <a:path w="4009293" h="3703585">
                <a:moveTo>
                  <a:pt x="0" y="0"/>
                </a:moveTo>
                <a:lnTo>
                  <a:pt x="4009293" y="0"/>
                </a:lnTo>
                <a:lnTo>
                  <a:pt x="4009293" y="3703584"/>
                </a:lnTo>
                <a:lnTo>
                  <a:pt x="0" y="370358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3" name="TextBox 13"/>
          <p:cNvSpPr txBox="1"/>
          <p:nvPr/>
        </p:nvSpPr>
        <p:spPr>
          <a:xfrm>
            <a:off x="4684380" y="1638395"/>
            <a:ext cx="5972648" cy="922553"/>
          </a:xfrm>
          <a:prstGeom prst="rect">
            <a:avLst/>
          </a:prstGeom>
        </p:spPr>
        <p:txBody>
          <a:bodyPr lIns="0" tIns="0" rIns="0" bIns="0" rtlCol="0" anchor="t">
            <a:spAutoFit/>
          </a:bodyPr>
          <a:lstStyle/>
          <a:p>
            <a:pPr marL="0" lvl="0" indent="0" algn="ctr">
              <a:lnSpc>
                <a:spcPts val="5956"/>
              </a:lnSpc>
              <a:spcBef>
                <a:spcPct val="0"/>
              </a:spcBef>
            </a:pPr>
            <a:r>
              <a:rPr lang="en-US" sz="6205">
                <a:solidFill>
                  <a:srgbClr val="99391B"/>
                </a:solidFill>
                <a:latin typeface="Bungee"/>
              </a:rPr>
              <a:t>CONTENTS</a:t>
            </a:r>
          </a:p>
        </p:txBody>
      </p:sp>
      <p:sp>
        <p:nvSpPr>
          <p:cNvPr id="14" name="TextBox 14"/>
          <p:cNvSpPr txBox="1"/>
          <p:nvPr/>
        </p:nvSpPr>
        <p:spPr>
          <a:xfrm>
            <a:off x="3204321" y="3993979"/>
            <a:ext cx="937219" cy="714375"/>
          </a:xfrm>
          <a:prstGeom prst="rect">
            <a:avLst/>
          </a:prstGeom>
        </p:spPr>
        <p:txBody>
          <a:bodyPr lIns="0" tIns="0" rIns="0" bIns="0" rtlCol="0" anchor="t">
            <a:spAutoFit/>
          </a:bodyPr>
          <a:lstStyle/>
          <a:p>
            <a:pPr algn="ctr">
              <a:lnSpc>
                <a:spcPts val="5126"/>
              </a:lnSpc>
            </a:pPr>
            <a:r>
              <a:rPr lang="en-US" sz="4271" spc="350">
                <a:solidFill>
                  <a:srgbClr val="FFFFFF"/>
                </a:solidFill>
                <a:latin typeface="Codec Pro ExtraBold Italics"/>
              </a:rPr>
              <a:t>01</a:t>
            </a:r>
          </a:p>
        </p:txBody>
      </p:sp>
      <p:sp>
        <p:nvSpPr>
          <p:cNvPr id="15" name="TextBox 15"/>
          <p:cNvSpPr txBox="1"/>
          <p:nvPr/>
        </p:nvSpPr>
        <p:spPr>
          <a:xfrm>
            <a:off x="3204321" y="4774390"/>
            <a:ext cx="937219" cy="714375"/>
          </a:xfrm>
          <a:prstGeom prst="rect">
            <a:avLst/>
          </a:prstGeom>
        </p:spPr>
        <p:txBody>
          <a:bodyPr lIns="0" tIns="0" rIns="0" bIns="0" rtlCol="0" anchor="t">
            <a:spAutoFit/>
          </a:bodyPr>
          <a:lstStyle/>
          <a:p>
            <a:pPr algn="ctr">
              <a:lnSpc>
                <a:spcPts val="5126"/>
              </a:lnSpc>
            </a:pPr>
            <a:r>
              <a:rPr lang="en-US" sz="4271" spc="350">
                <a:solidFill>
                  <a:srgbClr val="FFFFFF"/>
                </a:solidFill>
                <a:latin typeface="Codec Pro ExtraBold Italics"/>
              </a:rPr>
              <a:t>02</a:t>
            </a:r>
          </a:p>
        </p:txBody>
      </p:sp>
      <p:sp>
        <p:nvSpPr>
          <p:cNvPr id="16" name="TextBox 16"/>
          <p:cNvSpPr txBox="1"/>
          <p:nvPr/>
        </p:nvSpPr>
        <p:spPr>
          <a:xfrm>
            <a:off x="3204321" y="5555440"/>
            <a:ext cx="937219" cy="714375"/>
          </a:xfrm>
          <a:prstGeom prst="rect">
            <a:avLst/>
          </a:prstGeom>
        </p:spPr>
        <p:txBody>
          <a:bodyPr lIns="0" tIns="0" rIns="0" bIns="0" rtlCol="0" anchor="t">
            <a:spAutoFit/>
          </a:bodyPr>
          <a:lstStyle/>
          <a:p>
            <a:pPr algn="ctr">
              <a:lnSpc>
                <a:spcPts val="5126"/>
              </a:lnSpc>
            </a:pPr>
            <a:r>
              <a:rPr lang="en-US" sz="4271" spc="350">
                <a:solidFill>
                  <a:srgbClr val="FFFFFF"/>
                </a:solidFill>
                <a:latin typeface="Codec Pro ExtraBold Italics"/>
              </a:rPr>
              <a:t>03</a:t>
            </a:r>
          </a:p>
        </p:txBody>
      </p:sp>
      <p:sp>
        <p:nvSpPr>
          <p:cNvPr id="17" name="TextBox 17"/>
          <p:cNvSpPr txBox="1"/>
          <p:nvPr/>
        </p:nvSpPr>
        <p:spPr>
          <a:xfrm>
            <a:off x="3204321" y="7117540"/>
            <a:ext cx="937219" cy="714375"/>
          </a:xfrm>
          <a:prstGeom prst="rect">
            <a:avLst/>
          </a:prstGeom>
        </p:spPr>
        <p:txBody>
          <a:bodyPr lIns="0" tIns="0" rIns="0" bIns="0" rtlCol="0" anchor="t">
            <a:spAutoFit/>
          </a:bodyPr>
          <a:lstStyle/>
          <a:p>
            <a:pPr algn="ctr">
              <a:lnSpc>
                <a:spcPts val="5126"/>
              </a:lnSpc>
            </a:pPr>
            <a:r>
              <a:rPr lang="en-US" sz="4271" spc="350">
                <a:solidFill>
                  <a:srgbClr val="FFFFFF"/>
                </a:solidFill>
                <a:latin typeface="Codec Pro ExtraBold Italics"/>
              </a:rPr>
              <a:t>05</a:t>
            </a:r>
          </a:p>
        </p:txBody>
      </p:sp>
      <p:sp>
        <p:nvSpPr>
          <p:cNvPr id="18" name="TextBox 18"/>
          <p:cNvSpPr txBox="1"/>
          <p:nvPr/>
        </p:nvSpPr>
        <p:spPr>
          <a:xfrm>
            <a:off x="4580399" y="4066478"/>
            <a:ext cx="5790503" cy="525917"/>
          </a:xfrm>
          <a:prstGeom prst="rect">
            <a:avLst/>
          </a:prstGeom>
        </p:spPr>
        <p:txBody>
          <a:bodyPr lIns="0" tIns="0" rIns="0" bIns="0" rtlCol="0" anchor="t">
            <a:spAutoFit/>
          </a:bodyPr>
          <a:lstStyle/>
          <a:p>
            <a:pPr>
              <a:lnSpc>
                <a:spcPts val="3897"/>
              </a:lnSpc>
            </a:pPr>
            <a:r>
              <a:rPr lang="en-US" sz="2824" spc="276">
                <a:solidFill>
                  <a:srgbClr val="231F20"/>
                </a:solidFill>
                <a:latin typeface="Bungee"/>
              </a:rPr>
              <a:t>ABSTRACTS</a:t>
            </a:r>
          </a:p>
        </p:txBody>
      </p:sp>
      <p:sp>
        <p:nvSpPr>
          <p:cNvPr id="19" name="TextBox 19"/>
          <p:cNvSpPr txBox="1"/>
          <p:nvPr/>
        </p:nvSpPr>
        <p:spPr>
          <a:xfrm>
            <a:off x="4528776" y="4849569"/>
            <a:ext cx="6076629" cy="525917"/>
          </a:xfrm>
          <a:prstGeom prst="rect">
            <a:avLst/>
          </a:prstGeom>
        </p:spPr>
        <p:txBody>
          <a:bodyPr lIns="0" tIns="0" rIns="0" bIns="0" rtlCol="0" anchor="t">
            <a:spAutoFit/>
          </a:bodyPr>
          <a:lstStyle/>
          <a:p>
            <a:pPr>
              <a:lnSpc>
                <a:spcPts val="3897"/>
              </a:lnSpc>
            </a:pPr>
            <a:r>
              <a:rPr lang="en-US" sz="2824" spc="276">
                <a:solidFill>
                  <a:srgbClr val="231F20"/>
                </a:solidFill>
                <a:latin typeface="Bungee"/>
              </a:rPr>
              <a:t>TECHNOLOGY LOGO</a:t>
            </a:r>
          </a:p>
        </p:txBody>
      </p:sp>
      <p:sp>
        <p:nvSpPr>
          <p:cNvPr id="20" name="TextBox 20"/>
          <p:cNvSpPr txBox="1"/>
          <p:nvPr/>
        </p:nvSpPr>
        <p:spPr>
          <a:xfrm>
            <a:off x="4580399" y="6411669"/>
            <a:ext cx="5790503" cy="525917"/>
          </a:xfrm>
          <a:prstGeom prst="rect">
            <a:avLst/>
          </a:prstGeom>
        </p:spPr>
        <p:txBody>
          <a:bodyPr lIns="0" tIns="0" rIns="0" bIns="0" rtlCol="0" anchor="t">
            <a:spAutoFit/>
          </a:bodyPr>
          <a:lstStyle/>
          <a:p>
            <a:pPr marL="0" lvl="0" indent="0" algn="l">
              <a:lnSpc>
                <a:spcPts val="3897"/>
              </a:lnSpc>
              <a:spcBef>
                <a:spcPct val="0"/>
              </a:spcBef>
            </a:pPr>
            <a:r>
              <a:rPr lang="en-US" sz="2824" spc="276">
                <a:solidFill>
                  <a:srgbClr val="231F20"/>
                </a:solidFill>
                <a:latin typeface="Bungee"/>
              </a:rPr>
              <a:t>DATABASE DESCRIPTION</a:t>
            </a:r>
          </a:p>
        </p:txBody>
      </p:sp>
      <p:sp>
        <p:nvSpPr>
          <p:cNvPr id="21" name="TextBox 21"/>
          <p:cNvSpPr txBox="1"/>
          <p:nvPr/>
        </p:nvSpPr>
        <p:spPr>
          <a:xfrm>
            <a:off x="4528776" y="5628578"/>
            <a:ext cx="8894481" cy="525917"/>
          </a:xfrm>
          <a:prstGeom prst="rect">
            <a:avLst/>
          </a:prstGeom>
        </p:spPr>
        <p:txBody>
          <a:bodyPr lIns="0" tIns="0" rIns="0" bIns="0" rtlCol="0" anchor="t">
            <a:spAutoFit/>
          </a:bodyPr>
          <a:lstStyle/>
          <a:p>
            <a:pPr marL="0" lvl="0" indent="0" algn="l">
              <a:lnSpc>
                <a:spcPts val="3897"/>
              </a:lnSpc>
              <a:spcBef>
                <a:spcPct val="0"/>
              </a:spcBef>
            </a:pPr>
            <a:r>
              <a:rPr lang="en-US" sz="2824" spc="276">
                <a:solidFill>
                  <a:srgbClr val="231F20"/>
                </a:solidFill>
                <a:latin typeface="Bungee"/>
              </a:rPr>
              <a:t>FUNCTIONAL DIAGRAM OF THE SYSTEM</a:t>
            </a:r>
          </a:p>
        </p:txBody>
      </p:sp>
      <p:sp>
        <p:nvSpPr>
          <p:cNvPr id="22" name="TextBox 22"/>
          <p:cNvSpPr txBox="1"/>
          <p:nvPr/>
        </p:nvSpPr>
        <p:spPr>
          <a:xfrm>
            <a:off x="3204321" y="6336490"/>
            <a:ext cx="937219" cy="714375"/>
          </a:xfrm>
          <a:prstGeom prst="rect">
            <a:avLst/>
          </a:prstGeom>
        </p:spPr>
        <p:txBody>
          <a:bodyPr lIns="0" tIns="0" rIns="0" bIns="0" rtlCol="0" anchor="t">
            <a:spAutoFit/>
          </a:bodyPr>
          <a:lstStyle/>
          <a:p>
            <a:pPr algn="ctr">
              <a:lnSpc>
                <a:spcPts val="5126"/>
              </a:lnSpc>
            </a:pPr>
            <a:r>
              <a:rPr lang="en-US" sz="4271" spc="350">
                <a:solidFill>
                  <a:srgbClr val="FFFFFF"/>
                </a:solidFill>
                <a:latin typeface="Codec Pro ExtraBold Italics"/>
              </a:rPr>
              <a:t>04</a:t>
            </a:r>
          </a:p>
        </p:txBody>
      </p:sp>
      <p:sp>
        <p:nvSpPr>
          <p:cNvPr id="23" name="TextBox 23"/>
          <p:cNvSpPr txBox="1"/>
          <p:nvPr/>
        </p:nvSpPr>
        <p:spPr>
          <a:xfrm>
            <a:off x="4580399" y="7192682"/>
            <a:ext cx="2613966" cy="525991"/>
          </a:xfrm>
          <a:prstGeom prst="rect">
            <a:avLst/>
          </a:prstGeom>
        </p:spPr>
        <p:txBody>
          <a:bodyPr lIns="0" tIns="0" rIns="0" bIns="0" rtlCol="0" anchor="t">
            <a:spAutoFit/>
          </a:bodyPr>
          <a:lstStyle/>
          <a:p>
            <a:pPr marL="0" lvl="0" indent="0" algn="l">
              <a:lnSpc>
                <a:spcPts val="3897"/>
              </a:lnSpc>
              <a:spcBef>
                <a:spcPct val="0"/>
              </a:spcBef>
            </a:pPr>
            <a:r>
              <a:rPr lang="en-US" sz="2824" spc="276">
                <a:solidFill>
                  <a:srgbClr val="231F20"/>
                </a:solidFill>
                <a:latin typeface="Bungee"/>
              </a:rPr>
              <a:t>Interface</a:t>
            </a:r>
          </a:p>
        </p:txBody>
      </p:sp>
    </p:spTree>
    <p:extLst>
      <p:ext uri="{BB962C8B-B14F-4D97-AF65-F5344CB8AC3E}">
        <p14:creationId xmlns:p14="http://schemas.microsoft.com/office/powerpoint/2010/main" val="32063724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560220" y="1728186"/>
            <a:ext cx="4687320" cy="4687320"/>
          </a:xfrm>
          <a:custGeom>
            <a:avLst/>
            <a:gdLst/>
            <a:ahLst/>
            <a:cxnLst/>
            <a:rect l="l" t="t" r="r" b="b"/>
            <a:pathLst>
              <a:path w="4687320" h="4687320">
                <a:moveTo>
                  <a:pt x="0" y="0"/>
                </a:moveTo>
                <a:lnTo>
                  <a:pt x="4687320" y="0"/>
                </a:lnTo>
                <a:lnTo>
                  <a:pt x="4687320" y="4687319"/>
                </a:lnTo>
                <a:lnTo>
                  <a:pt x="0" y="468731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2933050" y="-4202540"/>
            <a:ext cx="6838863" cy="6838863"/>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C5739"/>
            </a:solidFill>
            <a:ln cap="sq">
              <a:noFill/>
              <a:prstDash val="solid"/>
              <a:miter/>
            </a:ln>
          </p:spPr>
        </p:sp>
        <p:sp>
          <p:nvSpPr>
            <p:cNvPr id="5" name="TextBox 5"/>
            <p:cNvSpPr txBox="1"/>
            <p:nvPr/>
          </p:nvSpPr>
          <p:spPr>
            <a:xfrm>
              <a:off x="76200" y="57150"/>
              <a:ext cx="660400" cy="679450"/>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6" name="Freeform 6"/>
          <p:cNvSpPr/>
          <p:nvPr/>
        </p:nvSpPr>
        <p:spPr>
          <a:xfrm>
            <a:off x="13645257" y="1028700"/>
            <a:ext cx="3986212" cy="4114800"/>
          </a:xfrm>
          <a:custGeom>
            <a:avLst/>
            <a:gdLst/>
            <a:ahLst/>
            <a:cxnLst/>
            <a:rect l="l" t="t" r="r" b="b"/>
            <a:pathLst>
              <a:path w="3986212" h="4114800">
                <a:moveTo>
                  <a:pt x="0" y="0"/>
                </a:moveTo>
                <a:lnTo>
                  <a:pt x="3986212" y="0"/>
                </a:lnTo>
                <a:lnTo>
                  <a:pt x="3986212"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TextBox 7"/>
          <p:cNvSpPr txBox="1"/>
          <p:nvPr/>
        </p:nvSpPr>
        <p:spPr>
          <a:xfrm>
            <a:off x="3905813" y="1331734"/>
            <a:ext cx="10900021" cy="811952"/>
          </a:xfrm>
          <a:prstGeom prst="rect">
            <a:avLst/>
          </a:prstGeom>
        </p:spPr>
        <p:txBody>
          <a:bodyPr lIns="0" tIns="0" rIns="0" bIns="0" rtlCol="0" anchor="t">
            <a:spAutoFit/>
          </a:bodyPr>
          <a:lstStyle/>
          <a:p>
            <a:pPr marL="0" lvl="0" indent="0" algn="ctr">
              <a:lnSpc>
                <a:spcPts val="5250"/>
              </a:lnSpc>
              <a:spcBef>
                <a:spcPct val="0"/>
              </a:spcBef>
            </a:pPr>
            <a:r>
              <a:rPr lang="en-US" sz="5469">
                <a:solidFill>
                  <a:srgbClr val="99391B"/>
                </a:solidFill>
                <a:latin typeface="Bungee"/>
              </a:rPr>
              <a:t>ABSTRACTS</a:t>
            </a:r>
          </a:p>
        </p:txBody>
      </p:sp>
      <p:sp>
        <p:nvSpPr>
          <p:cNvPr id="8" name="TextBox 8"/>
          <p:cNvSpPr txBox="1"/>
          <p:nvPr/>
        </p:nvSpPr>
        <p:spPr>
          <a:xfrm>
            <a:off x="2785945" y="5105400"/>
            <a:ext cx="13812894" cy="3664281"/>
          </a:xfrm>
          <a:prstGeom prst="rect">
            <a:avLst/>
          </a:prstGeom>
        </p:spPr>
        <p:txBody>
          <a:bodyPr lIns="0" tIns="0" rIns="0" bIns="0" rtlCol="0" anchor="t">
            <a:spAutoFit/>
          </a:bodyPr>
          <a:lstStyle/>
          <a:p>
            <a:pPr algn="just">
              <a:lnSpc>
                <a:spcPts val="4159"/>
              </a:lnSpc>
              <a:spcBef>
                <a:spcPct val="0"/>
              </a:spcBef>
            </a:pPr>
            <a:r>
              <a:rPr lang="en-US" sz="3199">
                <a:solidFill>
                  <a:srgbClr val="000000"/>
                </a:solidFill>
                <a:latin typeface="Open Sauce"/>
              </a:rPr>
              <a:t>Currently, technology is present in all fields of industry, becoming a popular, useful labor tool and playing a very important role in life. Talking about technology, there are hundreds of applications and utility systems. Among them can be mentioned information management systems and services. Through that system, we can easily batch manage a database efficiently, easily and quickly. It helps users save time thoroughly and avoid unnecessary mistake.</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grpSp>
        <p:nvGrpSpPr>
          <p:cNvPr id="3" name="Group 3"/>
          <p:cNvGrpSpPr/>
          <p:nvPr/>
        </p:nvGrpSpPr>
        <p:grpSpPr>
          <a:xfrm>
            <a:off x="-528002" y="0"/>
            <a:ext cx="19048322" cy="2563581"/>
            <a:chOff x="0" y="0"/>
            <a:chExt cx="5016842" cy="675182"/>
          </a:xfrm>
        </p:grpSpPr>
        <p:sp>
          <p:nvSpPr>
            <p:cNvPr id="4" name="Freeform 4"/>
            <p:cNvSpPr/>
            <p:nvPr/>
          </p:nvSpPr>
          <p:spPr>
            <a:xfrm>
              <a:off x="0" y="0"/>
              <a:ext cx="5016842" cy="675182"/>
            </a:xfrm>
            <a:custGeom>
              <a:avLst/>
              <a:gdLst/>
              <a:ahLst/>
              <a:cxnLst/>
              <a:rect l="l" t="t" r="r" b="b"/>
              <a:pathLst>
                <a:path w="5016842" h="675182">
                  <a:moveTo>
                    <a:pt x="0" y="0"/>
                  </a:moveTo>
                  <a:lnTo>
                    <a:pt x="5016842" y="0"/>
                  </a:lnTo>
                  <a:lnTo>
                    <a:pt x="5016842" y="675182"/>
                  </a:lnTo>
                  <a:lnTo>
                    <a:pt x="0" y="675182"/>
                  </a:lnTo>
                  <a:close/>
                </a:path>
              </a:pathLst>
            </a:custGeom>
            <a:solidFill>
              <a:srgbClr val="1C5739"/>
            </a:solidFill>
          </p:spPr>
        </p:sp>
        <p:sp>
          <p:nvSpPr>
            <p:cNvPr id="5" name="TextBox 5"/>
            <p:cNvSpPr txBox="1"/>
            <p:nvPr/>
          </p:nvSpPr>
          <p:spPr>
            <a:xfrm>
              <a:off x="0" y="-19050"/>
              <a:ext cx="5016842" cy="694232"/>
            </a:xfrm>
            <a:prstGeom prst="rect">
              <a:avLst/>
            </a:prstGeom>
          </p:spPr>
          <p:txBody>
            <a:bodyPr lIns="50800" tIns="50800" rIns="50800" bIns="50800" rtlCol="0" anchor="ctr"/>
            <a:lstStyle/>
            <a:p>
              <a:pPr algn="ctr">
                <a:lnSpc>
                  <a:spcPts val="2859"/>
                </a:lnSpc>
              </a:pPr>
              <a:endParaRPr/>
            </a:p>
          </p:txBody>
        </p:sp>
      </p:grpSp>
      <p:grpSp>
        <p:nvGrpSpPr>
          <p:cNvPr id="6" name="Group 6"/>
          <p:cNvGrpSpPr/>
          <p:nvPr/>
        </p:nvGrpSpPr>
        <p:grpSpPr>
          <a:xfrm>
            <a:off x="1450512" y="3129912"/>
            <a:ext cx="7214377" cy="756162"/>
            <a:chOff x="0" y="0"/>
            <a:chExt cx="1900083" cy="199154"/>
          </a:xfrm>
        </p:grpSpPr>
        <p:sp>
          <p:nvSpPr>
            <p:cNvPr id="7" name="Freeform 7"/>
            <p:cNvSpPr/>
            <p:nvPr/>
          </p:nvSpPr>
          <p:spPr>
            <a:xfrm>
              <a:off x="0" y="0"/>
              <a:ext cx="1900083" cy="199154"/>
            </a:xfrm>
            <a:custGeom>
              <a:avLst/>
              <a:gdLst/>
              <a:ahLst/>
              <a:cxnLst/>
              <a:rect l="l" t="t" r="r" b="b"/>
              <a:pathLst>
                <a:path w="1900083" h="199154">
                  <a:moveTo>
                    <a:pt x="0" y="0"/>
                  </a:moveTo>
                  <a:lnTo>
                    <a:pt x="1900083" y="0"/>
                  </a:lnTo>
                  <a:lnTo>
                    <a:pt x="1900083" y="199154"/>
                  </a:lnTo>
                  <a:lnTo>
                    <a:pt x="0" y="199154"/>
                  </a:lnTo>
                  <a:close/>
                </a:path>
              </a:pathLst>
            </a:custGeom>
            <a:solidFill>
              <a:srgbClr val="1C5739"/>
            </a:solidFill>
          </p:spPr>
        </p:sp>
        <p:sp>
          <p:nvSpPr>
            <p:cNvPr id="8" name="TextBox 8"/>
            <p:cNvSpPr txBox="1"/>
            <p:nvPr/>
          </p:nvSpPr>
          <p:spPr>
            <a:xfrm>
              <a:off x="0" y="-38100"/>
              <a:ext cx="1900083" cy="237254"/>
            </a:xfrm>
            <a:prstGeom prst="rect">
              <a:avLst/>
            </a:prstGeom>
          </p:spPr>
          <p:txBody>
            <a:bodyPr lIns="50800" tIns="50800" rIns="50800" bIns="50800" rtlCol="0" anchor="ctr"/>
            <a:lstStyle/>
            <a:p>
              <a:pPr marL="0" lvl="0" indent="0" algn="ctr">
                <a:lnSpc>
                  <a:spcPts val="3562"/>
                </a:lnSpc>
                <a:spcBef>
                  <a:spcPct val="0"/>
                </a:spcBef>
              </a:pPr>
              <a:r>
                <a:rPr lang="en-US" sz="2581" spc="25">
                  <a:solidFill>
                    <a:srgbClr val="FFFFFF"/>
                  </a:solidFill>
                  <a:latin typeface="Open Sauce Italics"/>
                </a:rPr>
                <a:t>SQL Server Management Studio 19 #1</a:t>
              </a:r>
            </a:p>
          </p:txBody>
        </p:sp>
      </p:grpSp>
      <p:grpSp>
        <p:nvGrpSpPr>
          <p:cNvPr id="9" name="Group 9"/>
          <p:cNvGrpSpPr/>
          <p:nvPr/>
        </p:nvGrpSpPr>
        <p:grpSpPr>
          <a:xfrm>
            <a:off x="1450512" y="8364121"/>
            <a:ext cx="7214377" cy="1572308"/>
            <a:chOff x="0" y="0"/>
            <a:chExt cx="1900083" cy="414106"/>
          </a:xfrm>
        </p:grpSpPr>
        <p:sp>
          <p:nvSpPr>
            <p:cNvPr id="10" name="Freeform 10"/>
            <p:cNvSpPr/>
            <p:nvPr/>
          </p:nvSpPr>
          <p:spPr>
            <a:xfrm>
              <a:off x="0" y="0"/>
              <a:ext cx="1900083" cy="414106"/>
            </a:xfrm>
            <a:custGeom>
              <a:avLst/>
              <a:gdLst/>
              <a:ahLst/>
              <a:cxnLst/>
              <a:rect l="l" t="t" r="r" b="b"/>
              <a:pathLst>
                <a:path w="1900083" h="414106">
                  <a:moveTo>
                    <a:pt x="0" y="0"/>
                  </a:moveTo>
                  <a:lnTo>
                    <a:pt x="1900083" y="0"/>
                  </a:lnTo>
                  <a:lnTo>
                    <a:pt x="1900083" y="414106"/>
                  </a:lnTo>
                  <a:lnTo>
                    <a:pt x="0" y="414106"/>
                  </a:lnTo>
                  <a:close/>
                </a:path>
              </a:pathLst>
            </a:custGeom>
            <a:solidFill>
              <a:srgbClr val="397D5A"/>
            </a:solidFill>
          </p:spPr>
        </p:sp>
        <p:sp>
          <p:nvSpPr>
            <p:cNvPr id="11" name="TextBox 11"/>
            <p:cNvSpPr txBox="1"/>
            <p:nvPr/>
          </p:nvSpPr>
          <p:spPr>
            <a:xfrm>
              <a:off x="0" y="-38100"/>
              <a:ext cx="1900083" cy="452206"/>
            </a:xfrm>
            <a:prstGeom prst="rect">
              <a:avLst/>
            </a:prstGeom>
          </p:spPr>
          <p:txBody>
            <a:bodyPr lIns="114300" tIns="114300" rIns="114300" bIns="114300" rtlCol="0" anchor="ctr"/>
            <a:lstStyle/>
            <a:p>
              <a:pPr marL="0" lvl="0" indent="0" algn="just">
                <a:lnSpc>
                  <a:spcPts val="2621"/>
                </a:lnSpc>
                <a:spcBef>
                  <a:spcPct val="0"/>
                </a:spcBef>
              </a:pPr>
              <a:r>
                <a:rPr lang="en-US" sz="1899" spc="18">
                  <a:solidFill>
                    <a:srgbClr val="FFFFFF"/>
                  </a:solidFill>
                  <a:latin typeface="Open Sauce Italics"/>
                </a:rPr>
                <a:t>Microsoft SQL Server is a relational database management system that provides a way to organize data by saving them to tables. Relational data is stored in tables, and those relationships are defined between tables.</a:t>
              </a:r>
            </a:p>
          </p:txBody>
        </p:sp>
      </p:grpSp>
      <p:grpSp>
        <p:nvGrpSpPr>
          <p:cNvPr id="12" name="Group 12"/>
          <p:cNvGrpSpPr/>
          <p:nvPr/>
        </p:nvGrpSpPr>
        <p:grpSpPr>
          <a:xfrm>
            <a:off x="10259583" y="3129912"/>
            <a:ext cx="6999717" cy="843691"/>
            <a:chOff x="0" y="0"/>
            <a:chExt cx="1843547" cy="222207"/>
          </a:xfrm>
        </p:grpSpPr>
        <p:sp>
          <p:nvSpPr>
            <p:cNvPr id="13" name="Freeform 13"/>
            <p:cNvSpPr/>
            <p:nvPr/>
          </p:nvSpPr>
          <p:spPr>
            <a:xfrm>
              <a:off x="0" y="0"/>
              <a:ext cx="1843547" cy="222207"/>
            </a:xfrm>
            <a:custGeom>
              <a:avLst/>
              <a:gdLst/>
              <a:ahLst/>
              <a:cxnLst/>
              <a:rect l="l" t="t" r="r" b="b"/>
              <a:pathLst>
                <a:path w="1843547" h="222207">
                  <a:moveTo>
                    <a:pt x="0" y="0"/>
                  </a:moveTo>
                  <a:lnTo>
                    <a:pt x="1843547" y="0"/>
                  </a:lnTo>
                  <a:lnTo>
                    <a:pt x="1843547" y="222207"/>
                  </a:lnTo>
                  <a:lnTo>
                    <a:pt x="0" y="222207"/>
                  </a:lnTo>
                  <a:close/>
                </a:path>
              </a:pathLst>
            </a:custGeom>
            <a:solidFill>
              <a:srgbClr val="1C5739"/>
            </a:solidFill>
          </p:spPr>
        </p:sp>
        <p:sp>
          <p:nvSpPr>
            <p:cNvPr id="14" name="TextBox 14"/>
            <p:cNvSpPr txBox="1"/>
            <p:nvPr/>
          </p:nvSpPr>
          <p:spPr>
            <a:xfrm>
              <a:off x="0" y="-47625"/>
              <a:ext cx="1843547" cy="269832"/>
            </a:xfrm>
            <a:prstGeom prst="rect">
              <a:avLst/>
            </a:prstGeom>
          </p:spPr>
          <p:txBody>
            <a:bodyPr lIns="50800" tIns="50800" rIns="50800" bIns="50800" rtlCol="0" anchor="ctr"/>
            <a:lstStyle/>
            <a:p>
              <a:pPr marL="0" lvl="0" indent="0" algn="ctr">
                <a:lnSpc>
                  <a:spcPts val="3424"/>
                </a:lnSpc>
                <a:spcBef>
                  <a:spcPct val="0"/>
                </a:spcBef>
              </a:pPr>
              <a:r>
                <a:rPr lang="en-US" sz="2481" spc="24">
                  <a:solidFill>
                    <a:srgbClr val="FFFFFF"/>
                  </a:solidFill>
                  <a:latin typeface="Open Sauce Italics"/>
                </a:rPr>
                <a:t>Visual Studio 2022 #2</a:t>
              </a:r>
            </a:p>
          </p:txBody>
        </p:sp>
      </p:grpSp>
      <p:grpSp>
        <p:nvGrpSpPr>
          <p:cNvPr id="15" name="Group 15"/>
          <p:cNvGrpSpPr/>
          <p:nvPr/>
        </p:nvGrpSpPr>
        <p:grpSpPr>
          <a:xfrm>
            <a:off x="10259583" y="8364121"/>
            <a:ext cx="6999717" cy="1572308"/>
            <a:chOff x="0" y="0"/>
            <a:chExt cx="1843547" cy="414106"/>
          </a:xfrm>
        </p:grpSpPr>
        <p:sp>
          <p:nvSpPr>
            <p:cNvPr id="16" name="Freeform 16"/>
            <p:cNvSpPr/>
            <p:nvPr/>
          </p:nvSpPr>
          <p:spPr>
            <a:xfrm>
              <a:off x="0" y="0"/>
              <a:ext cx="1843547" cy="414106"/>
            </a:xfrm>
            <a:custGeom>
              <a:avLst/>
              <a:gdLst/>
              <a:ahLst/>
              <a:cxnLst/>
              <a:rect l="l" t="t" r="r" b="b"/>
              <a:pathLst>
                <a:path w="1843547" h="414106">
                  <a:moveTo>
                    <a:pt x="0" y="0"/>
                  </a:moveTo>
                  <a:lnTo>
                    <a:pt x="1843547" y="0"/>
                  </a:lnTo>
                  <a:lnTo>
                    <a:pt x="1843547" y="414106"/>
                  </a:lnTo>
                  <a:lnTo>
                    <a:pt x="0" y="414106"/>
                  </a:lnTo>
                  <a:close/>
                </a:path>
              </a:pathLst>
            </a:custGeom>
            <a:solidFill>
              <a:srgbClr val="397D5A"/>
            </a:solidFill>
          </p:spPr>
        </p:sp>
        <p:sp>
          <p:nvSpPr>
            <p:cNvPr id="17" name="TextBox 17"/>
            <p:cNvSpPr txBox="1"/>
            <p:nvPr/>
          </p:nvSpPr>
          <p:spPr>
            <a:xfrm>
              <a:off x="0" y="-38100"/>
              <a:ext cx="1843547" cy="452206"/>
            </a:xfrm>
            <a:prstGeom prst="rect">
              <a:avLst/>
            </a:prstGeom>
          </p:spPr>
          <p:txBody>
            <a:bodyPr lIns="114300" tIns="114300" rIns="114300" bIns="114300" rtlCol="0" anchor="ctr"/>
            <a:lstStyle/>
            <a:p>
              <a:pPr marL="0" lvl="0" indent="0" algn="just">
                <a:lnSpc>
                  <a:spcPts val="2621"/>
                </a:lnSpc>
                <a:spcBef>
                  <a:spcPct val="0"/>
                </a:spcBef>
              </a:pPr>
              <a:r>
                <a:rPr lang="en-US" sz="1899" spc="18">
                  <a:solidFill>
                    <a:srgbClr val="FFFFFF"/>
                  </a:solidFill>
                  <a:latin typeface="Open Sauce Italics"/>
                </a:rPr>
                <a:t>Microsoft Visual Studio is an integrated development environment from Microsoft. It used to develop computer programs for Microsoft Windows, as well as websites, web applications and web services. </a:t>
              </a:r>
            </a:p>
          </p:txBody>
        </p:sp>
      </p:grpSp>
      <p:sp>
        <p:nvSpPr>
          <p:cNvPr id="18" name="Freeform 18"/>
          <p:cNvSpPr/>
          <p:nvPr/>
        </p:nvSpPr>
        <p:spPr>
          <a:xfrm>
            <a:off x="15408481" y="-2153153"/>
            <a:ext cx="4116356" cy="4116356"/>
          </a:xfrm>
          <a:custGeom>
            <a:avLst/>
            <a:gdLst/>
            <a:ahLst/>
            <a:cxnLst/>
            <a:rect l="l" t="t" r="r" b="b"/>
            <a:pathLst>
              <a:path w="4116356" h="4116356">
                <a:moveTo>
                  <a:pt x="0" y="0"/>
                </a:moveTo>
                <a:lnTo>
                  <a:pt x="4116355" y="0"/>
                </a:lnTo>
                <a:lnTo>
                  <a:pt x="4116355" y="4116356"/>
                </a:lnTo>
                <a:lnTo>
                  <a:pt x="0" y="411635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9" name="Freeform 19"/>
          <p:cNvSpPr/>
          <p:nvPr/>
        </p:nvSpPr>
        <p:spPr>
          <a:xfrm>
            <a:off x="-2602379" y="0"/>
            <a:ext cx="3256087" cy="3256087"/>
          </a:xfrm>
          <a:custGeom>
            <a:avLst/>
            <a:gdLst/>
            <a:ahLst/>
            <a:cxnLst/>
            <a:rect l="l" t="t" r="r" b="b"/>
            <a:pathLst>
              <a:path w="3256087" h="3256087">
                <a:moveTo>
                  <a:pt x="0" y="0"/>
                </a:moveTo>
                <a:lnTo>
                  <a:pt x="3256087" y="0"/>
                </a:lnTo>
                <a:lnTo>
                  <a:pt x="3256087" y="3256087"/>
                </a:lnTo>
                <a:lnTo>
                  <a:pt x="0" y="325608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0" name="Freeform 20"/>
          <p:cNvSpPr/>
          <p:nvPr/>
        </p:nvSpPr>
        <p:spPr>
          <a:xfrm>
            <a:off x="2427715" y="4069600"/>
            <a:ext cx="5259973" cy="4110995"/>
          </a:xfrm>
          <a:custGeom>
            <a:avLst/>
            <a:gdLst/>
            <a:ahLst/>
            <a:cxnLst/>
            <a:rect l="l" t="t" r="r" b="b"/>
            <a:pathLst>
              <a:path w="5259973" h="4110995">
                <a:moveTo>
                  <a:pt x="0" y="0"/>
                </a:moveTo>
                <a:lnTo>
                  <a:pt x="5259972" y="0"/>
                </a:lnTo>
                <a:lnTo>
                  <a:pt x="5259972" y="4110995"/>
                </a:lnTo>
                <a:lnTo>
                  <a:pt x="0" y="4110995"/>
                </a:lnTo>
                <a:lnTo>
                  <a:pt x="0" y="0"/>
                </a:lnTo>
                <a:close/>
              </a:path>
            </a:pathLst>
          </a:custGeom>
          <a:blipFill>
            <a:blip r:embed="rId5"/>
            <a:stretch>
              <a:fillRect l="-161" t="-14654" b="-9205"/>
            </a:stretch>
          </a:blipFill>
        </p:spPr>
      </p:sp>
      <p:sp>
        <p:nvSpPr>
          <p:cNvPr id="21" name="Freeform 21"/>
          <p:cNvSpPr/>
          <p:nvPr/>
        </p:nvSpPr>
        <p:spPr>
          <a:xfrm>
            <a:off x="10934741" y="4199682"/>
            <a:ext cx="5395188" cy="3850832"/>
          </a:xfrm>
          <a:custGeom>
            <a:avLst/>
            <a:gdLst/>
            <a:ahLst/>
            <a:cxnLst/>
            <a:rect l="l" t="t" r="r" b="b"/>
            <a:pathLst>
              <a:path w="5395188" h="3850832">
                <a:moveTo>
                  <a:pt x="0" y="0"/>
                </a:moveTo>
                <a:lnTo>
                  <a:pt x="5395189" y="0"/>
                </a:lnTo>
                <a:lnTo>
                  <a:pt x="5395189" y="3850831"/>
                </a:lnTo>
                <a:lnTo>
                  <a:pt x="0" y="3850831"/>
                </a:lnTo>
                <a:lnTo>
                  <a:pt x="0" y="0"/>
                </a:lnTo>
                <a:close/>
              </a:path>
            </a:pathLst>
          </a:custGeom>
          <a:blipFill>
            <a:blip r:embed="rId6"/>
            <a:stretch>
              <a:fillRect l="-1664" r="-12768"/>
            </a:stretch>
          </a:blipFill>
        </p:spPr>
      </p:sp>
      <p:sp>
        <p:nvSpPr>
          <p:cNvPr id="22" name="TextBox 22"/>
          <p:cNvSpPr txBox="1"/>
          <p:nvPr/>
        </p:nvSpPr>
        <p:spPr>
          <a:xfrm>
            <a:off x="2758660" y="1077075"/>
            <a:ext cx="12474999" cy="1486506"/>
          </a:xfrm>
          <a:prstGeom prst="rect">
            <a:avLst/>
          </a:prstGeom>
        </p:spPr>
        <p:txBody>
          <a:bodyPr lIns="0" tIns="0" rIns="0" bIns="0" rtlCol="0" anchor="t">
            <a:spAutoFit/>
          </a:bodyPr>
          <a:lstStyle/>
          <a:p>
            <a:pPr algn="ctr">
              <a:lnSpc>
                <a:spcPts val="10886"/>
              </a:lnSpc>
            </a:pPr>
            <a:r>
              <a:rPr lang="en-US" sz="7888" spc="773">
                <a:solidFill>
                  <a:srgbClr val="000000"/>
                </a:solidFill>
                <a:latin typeface="Bungee"/>
              </a:rPr>
              <a:t>TECHNOLOGY LOGO</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sp>
      <p:sp>
        <p:nvSpPr>
          <p:cNvPr id="3" name="Freeform 3"/>
          <p:cNvSpPr/>
          <p:nvPr/>
        </p:nvSpPr>
        <p:spPr>
          <a:xfrm>
            <a:off x="1028700" y="0"/>
            <a:ext cx="15767749" cy="10287000"/>
          </a:xfrm>
          <a:custGeom>
            <a:avLst/>
            <a:gdLst/>
            <a:ahLst/>
            <a:cxnLst/>
            <a:rect l="l" t="t" r="r" b="b"/>
            <a:pathLst>
              <a:path w="15767749" h="10287000">
                <a:moveTo>
                  <a:pt x="0" y="0"/>
                </a:moveTo>
                <a:lnTo>
                  <a:pt x="15767749" y="0"/>
                </a:lnTo>
                <a:lnTo>
                  <a:pt x="15767749" y="10287000"/>
                </a:lnTo>
                <a:lnTo>
                  <a:pt x="0" y="10287000"/>
                </a:lnTo>
                <a:lnTo>
                  <a:pt x="0" y="0"/>
                </a:lnTo>
                <a:close/>
              </a:path>
            </a:pathLst>
          </a:custGeom>
          <a:blipFill>
            <a:blip r:embed="rId3"/>
            <a:stretch>
              <a:fillRect t="-2305" r="-171" b="-710"/>
            </a:stretch>
          </a:blipFill>
        </p:spPr>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grpSp>
        <p:nvGrpSpPr>
          <p:cNvPr id="2" name="Group 2"/>
          <p:cNvGrpSpPr/>
          <p:nvPr/>
        </p:nvGrpSpPr>
        <p:grpSpPr>
          <a:xfrm>
            <a:off x="3493995" y="399785"/>
            <a:ext cx="13976154" cy="852019"/>
            <a:chOff x="0" y="0"/>
            <a:chExt cx="12688624" cy="773529"/>
          </a:xfrm>
        </p:grpSpPr>
        <p:sp>
          <p:nvSpPr>
            <p:cNvPr id="3" name="Freeform 3"/>
            <p:cNvSpPr/>
            <p:nvPr/>
          </p:nvSpPr>
          <p:spPr>
            <a:xfrm>
              <a:off x="0" y="0"/>
              <a:ext cx="12688552" cy="773510"/>
            </a:xfrm>
            <a:custGeom>
              <a:avLst/>
              <a:gdLst/>
              <a:ahLst/>
              <a:cxnLst/>
              <a:rect l="l" t="t" r="r" b="b"/>
              <a:pathLst>
                <a:path w="12688552" h="773510">
                  <a:moveTo>
                    <a:pt x="10433803" y="0"/>
                  </a:moveTo>
                  <a:cubicBezTo>
                    <a:pt x="0" y="0"/>
                    <a:pt x="0" y="0"/>
                    <a:pt x="0" y="0"/>
                  </a:cubicBezTo>
                  <a:cubicBezTo>
                    <a:pt x="0" y="773510"/>
                    <a:pt x="0" y="773510"/>
                    <a:pt x="0" y="773510"/>
                  </a:cubicBezTo>
                  <a:cubicBezTo>
                    <a:pt x="10433803" y="773510"/>
                    <a:pt x="10433803" y="773510"/>
                    <a:pt x="10433803" y="773510"/>
                  </a:cubicBezTo>
                  <a:cubicBezTo>
                    <a:pt x="11675716" y="773510"/>
                    <a:pt x="12688552" y="599801"/>
                    <a:pt x="12688552" y="386721"/>
                  </a:cubicBezTo>
                  <a:cubicBezTo>
                    <a:pt x="12688552" y="173641"/>
                    <a:pt x="11675714" y="0"/>
                    <a:pt x="10433803" y="0"/>
                  </a:cubicBezTo>
                  <a:close/>
                </a:path>
              </a:pathLst>
            </a:custGeom>
            <a:solidFill>
              <a:srgbClr val="F2F2F2"/>
            </a:solidFill>
          </p:spPr>
        </p:sp>
      </p:grpSp>
      <p:grpSp>
        <p:nvGrpSpPr>
          <p:cNvPr id="4" name="Group 4"/>
          <p:cNvGrpSpPr/>
          <p:nvPr/>
        </p:nvGrpSpPr>
        <p:grpSpPr>
          <a:xfrm>
            <a:off x="1229017" y="2098326"/>
            <a:ext cx="2264977" cy="2263391"/>
            <a:chOff x="0" y="0"/>
            <a:chExt cx="2056320" cy="2054880"/>
          </a:xfrm>
        </p:grpSpPr>
        <p:sp>
          <p:nvSpPr>
            <p:cNvPr id="5" name="Freeform 5"/>
            <p:cNvSpPr/>
            <p:nvPr/>
          </p:nvSpPr>
          <p:spPr>
            <a:xfrm>
              <a:off x="0" y="0"/>
              <a:ext cx="2056384" cy="2054860"/>
            </a:xfrm>
            <a:custGeom>
              <a:avLst/>
              <a:gdLst/>
              <a:ahLst/>
              <a:cxnLst/>
              <a:rect l="l" t="t" r="r" b="b"/>
              <a:pathLst>
                <a:path w="2056384" h="2054860">
                  <a:moveTo>
                    <a:pt x="0" y="1027430"/>
                  </a:moveTo>
                  <a:cubicBezTo>
                    <a:pt x="0" y="459994"/>
                    <a:pt x="460375" y="0"/>
                    <a:pt x="1028192" y="0"/>
                  </a:cubicBezTo>
                  <a:cubicBezTo>
                    <a:pt x="1596009" y="0"/>
                    <a:pt x="2056384" y="459994"/>
                    <a:pt x="2056384" y="1027430"/>
                  </a:cubicBezTo>
                  <a:cubicBezTo>
                    <a:pt x="2056384" y="1594866"/>
                    <a:pt x="1596009" y="2054860"/>
                    <a:pt x="1028192" y="2054860"/>
                  </a:cubicBezTo>
                  <a:cubicBezTo>
                    <a:pt x="460375" y="2054860"/>
                    <a:pt x="0" y="1594866"/>
                    <a:pt x="0" y="1027430"/>
                  </a:cubicBezTo>
                  <a:close/>
                </a:path>
              </a:pathLst>
            </a:custGeom>
            <a:solidFill>
              <a:srgbClr val="1C5739"/>
            </a:solidFill>
          </p:spPr>
        </p:sp>
      </p:grpSp>
      <p:grpSp>
        <p:nvGrpSpPr>
          <p:cNvPr id="6" name="Group 6"/>
          <p:cNvGrpSpPr/>
          <p:nvPr/>
        </p:nvGrpSpPr>
        <p:grpSpPr>
          <a:xfrm>
            <a:off x="3493995" y="1255851"/>
            <a:ext cx="13976154" cy="929403"/>
            <a:chOff x="0" y="0"/>
            <a:chExt cx="12688624" cy="843784"/>
          </a:xfrm>
        </p:grpSpPr>
        <p:sp>
          <p:nvSpPr>
            <p:cNvPr id="7" name="Freeform 7"/>
            <p:cNvSpPr/>
            <p:nvPr/>
          </p:nvSpPr>
          <p:spPr>
            <a:xfrm>
              <a:off x="0" y="0"/>
              <a:ext cx="12688416" cy="843763"/>
            </a:xfrm>
            <a:custGeom>
              <a:avLst/>
              <a:gdLst/>
              <a:ahLst/>
              <a:cxnLst/>
              <a:rect l="l" t="t" r="r" b="b"/>
              <a:pathLst>
                <a:path w="12688416" h="843763">
                  <a:moveTo>
                    <a:pt x="10433681" y="0"/>
                  </a:moveTo>
                  <a:cubicBezTo>
                    <a:pt x="0" y="0"/>
                    <a:pt x="0" y="0"/>
                    <a:pt x="0" y="0"/>
                  </a:cubicBezTo>
                  <a:cubicBezTo>
                    <a:pt x="0" y="843763"/>
                    <a:pt x="0" y="843763"/>
                    <a:pt x="0" y="843763"/>
                  </a:cubicBezTo>
                  <a:cubicBezTo>
                    <a:pt x="10433681" y="843763"/>
                    <a:pt x="10433681" y="843763"/>
                    <a:pt x="10433681" y="843763"/>
                  </a:cubicBezTo>
                  <a:cubicBezTo>
                    <a:pt x="11675683" y="843763"/>
                    <a:pt x="12688416" y="654264"/>
                    <a:pt x="12688416" y="421881"/>
                  </a:cubicBezTo>
                  <a:cubicBezTo>
                    <a:pt x="12688416" y="189499"/>
                    <a:pt x="11675682" y="0"/>
                    <a:pt x="10433681" y="0"/>
                  </a:cubicBezTo>
                  <a:close/>
                </a:path>
              </a:pathLst>
            </a:custGeom>
            <a:solidFill>
              <a:srgbClr val="F2F2F2"/>
            </a:solidFill>
          </p:spPr>
        </p:sp>
      </p:grpSp>
      <p:grpSp>
        <p:nvGrpSpPr>
          <p:cNvPr id="8" name="Group 8"/>
          <p:cNvGrpSpPr/>
          <p:nvPr/>
        </p:nvGrpSpPr>
        <p:grpSpPr>
          <a:xfrm>
            <a:off x="3493995" y="2185254"/>
            <a:ext cx="13976154" cy="1065774"/>
            <a:chOff x="0" y="0"/>
            <a:chExt cx="12688624" cy="967591"/>
          </a:xfrm>
        </p:grpSpPr>
        <p:sp>
          <p:nvSpPr>
            <p:cNvPr id="9" name="Freeform 9"/>
            <p:cNvSpPr/>
            <p:nvPr/>
          </p:nvSpPr>
          <p:spPr>
            <a:xfrm>
              <a:off x="0" y="0"/>
              <a:ext cx="12688284" cy="967598"/>
            </a:xfrm>
            <a:custGeom>
              <a:avLst/>
              <a:gdLst/>
              <a:ahLst/>
              <a:cxnLst/>
              <a:rect l="l" t="t" r="r" b="b"/>
              <a:pathLst>
                <a:path w="12688284" h="967598">
                  <a:moveTo>
                    <a:pt x="10433547" y="0"/>
                  </a:moveTo>
                  <a:cubicBezTo>
                    <a:pt x="0" y="0"/>
                    <a:pt x="0" y="0"/>
                    <a:pt x="0" y="0"/>
                  </a:cubicBezTo>
                  <a:cubicBezTo>
                    <a:pt x="0" y="967598"/>
                    <a:pt x="0" y="967598"/>
                    <a:pt x="0" y="967598"/>
                  </a:cubicBezTo>
                  <a:cubicBezTo>
                    <a:pt x="10433547" y="967598"/>
                    <a:pt x="10433547" y="967598"/>
                    <a:pt x="10433547" y="967598"/>
                  </a:cubicBezTo>
                  <a:cubicBezTo>
                    <a:pt x="11675768" y="967598"/>
                    <a:pt x="12688284" y="750330"/>
                    <a:pt x="12688284" y="483840"/>
                  </a:cubicBezTo>
                  <a:cubicBezTo>
                    <a:pt x="12688284" y="217350"/>
                    <a:pt x="11675768" y="0"/>
                    <a:pt x="10433547" y="0"/>
                  </a:cubicBezTo>
                  <a:close/>
                </a:path>
              </a:pathLst>
            </a:custGeom>
            <a:solidFill>
              <a:srgbClr val="F2F2F2"/>
            </a:solidFill>
          </p:spPr>
        </p:sp>
      </p:grpSp>
      <p:grpSp>
        <p:nvGrpSpPr>
          <p:cNvPr id="10" name="Group 10"/>
          <p:cNvGrpSpPr/>
          <p:nvPr/>
        </p:nvGrpSpPr>
        <p:grpSpPr>
          <a:xfrm>
            <a:off x="3449811" y="3134059"/>
            <a:ext cx="13976154" cy="1132092"/>
            <a:chOff x="0" y="0"/>
            <a:chExt cx="12688624" cy="1027800"/>
          </a:xfrm>
        </p:grpSpPr>
        <p:sp>
          <p:nvSpPr>
            <p:cNvPr id="11" name="Freeform 11"/>
            <p:cNvSpPr/>
            <p:nvPr/>
          </p:nvSpPr>
          <p:spPr>
            <a:xfrm>
              <a:off x="0" y="0"/>
              <a:ext cx="12688419" cy="1027775"/>
            </a:xfrm>
            <a:custGeom>
              <a:avLst/>
              <a:gdLst/>
              <a:ahLst/>
              <a:cxnLst/>
              <a:rect l="l" t="t" r="r" b="b"/>
              <a:pathLst>
                <a:path w="12688419" h="1027775">
                  <a:moveTo>
                    <a:pt x="10433675" y="0"/>
                  </a:moveTo>
                  <a:cubicBezTo>
                    <a:pt x="0" y="0"/>
                    <a:pt x="0" y="0"/>
                    <a:pt x="0" y="0"/>
                  </a:cubicBezTo>
                  <a:cubicBezTo>
                    <a:pt x="0" y="1027775"/>
                    <a:pt x="0" y="1027775"/>
                    <a:pt x="0" y="1027775"/>
                  </a:cubicBezTo>
                  <a:cubicBezTo>
                    <a:pt x="10433675" y="1027775"/>
                    <a:pt x="10433675" y="1027775"/>
                    <a:pt x="10433675" y="1027775"/>
                  </a:cubicBezTo>
                  <a:cubicBezTo>
                    <a:pt x="11675939" y="1027775"/>
                    <a:pt x="12688419" y="796965"/>
                    <a:pt x="12688419" y="513842"/>
                  </a:cubicBezTo>
                  <a:cubicBezTo>
                    <a:pt x="12688419" y="230719"/>
                    <a:pt x="11675939" y="0"/>
                    <a:pt x="10433675" y="0"/>
                  </a:cubicBezTo>
                  <a:close/>
                </a:path>
              </a:pathLst>
            </a:custGeom>
            <a:solidFill>
              <a:srgbClr val="F2F2F2"/>
            </a:solidFill>
          </p:spPr>
        </p:sp>
      </p:grpSp>
      <p:sp>
        <p:nvSpPr>
          <p:cNvPr id="12" name="Freeform 12"/>
          <p:cNvSpPr/>
          <p:nvPr/>
        </p:nvSpPr>
        <p:spPr>
          <a:xfrm>
            <a:off x="12485593" y="2204304"/>
            <a:ext cx="799426" cy="880347"/>
          </a:xfrm>
          <a:custGeom>
            <a:avLst/>
            <a:gdLst/>
            <a:ahLst/>
            <a:cxnLst/>
            <a:rect l="l" t="t" r="r" b="b"/>
            <a:pathLst>
              <a:path w="799426" h="880347">
                <a:moveTo>
                  <a:pt x="0" y="0"/>
                </a:moveTo>
                <a:lnTo>
                  <a:pt x="799426" y="0"/>
                </a:lnTo>
                <a:lnTo>
                  <a:pt x="799426" y="880347"/>
                </a:lnTo>
                <a:lnTo>
                  <a:pt x="0" y="88034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3" name="Freeform 13"/>
          <p:cNvSpPr/>
          <p:nvPr/>
        </p:nvSpPr>
        <p:spPr>
          <a:xfrm>
            <a:off x="7007481" y="7667300"/>
            <a:ext cx="724731" cy="1065909"/>
          </a:xfrm>
          <a:custGeom>
            <a:avLst/>
            <a:gdLst/>
            <a:ahLst/>
            <a:cxnLst/>
            <a:rect l="l" t="t" r="r" b="b"/>
            <a:pathLst>
              <a:path w="724731" h="1065909">
                <a:moveTo>
                  <a:pt x="0" y="0"/>
                </a:moveTo>
                <a:lnTo>
                  <a:pt x="724731" y="0"/>
                </a:lnTo>
                <a:lnTo>
                  <a:pt x="724731" y="1065908"/>
                </a:lnTo>
                <a:lnTo>
                  <a:pt x="0" y="106590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4" name="Freeform 14"/>
          <p:cNvSpPr/>
          <p:nvPr/>
        </p:nvSpPr>
        <p:spPr>
          <a:xfrm>
            <a:off x="10505194" y="4033124"/>
            <a:ext cx="1000866" cy="988796"/>
          </a:xfrm>
          <a:custGeom>
            <a:avLst/>
            <a:gdLst/>
            <a:ahLst/>
            <a:cxnLst/>
            <a:rect l="l" t="t" r="r" b="b"/>
            <a:pathLst>
              <a:path w="1000866" h="988796">
                <a:moveTo>
                  <a:pt x="0" y="0"/>
                </a:moveTo>
                <a:lnTo>
                  <a:pt x="1000866" y="0"/>
                </a:lnTo>
                <a:lnTo>
                  <a:pt x="1000866" y="988796"/>
                </a:lnTo>
                <a:lnTo>
                  <a:pt x="0" y="98879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15" name="Group 15"/>
          <p:cNvGrpSpPr/>
          <p:nvPr/>
        </p:nvGrpSpPr>
        <p:grpSpPr>
          <a:xfrm>
            <a:off x="3493995" y="4151763"/>
            <a:ext cx="13976154" cy="1094081"/>
            <a:chOff x="0" y="0"/>
            <a:chExt cx="12688624" cy="993290"/>
          </a:xfrm>
        </p:grpSpPr>
        <p:sp>
          <p:nvSpPr>
            <p:cNvPr id="16" name="Freeform 16"/>
            <p:cNvSpPr/>
            <p:nvPr/>
          </p:nvSpPr>
          <p:spPr>
            <a:xfrm>
              <a:off x="0" y="0"/>
              <a:ext cx="12688419" cy="993266"/>
            </a:xfrm>
            <a:custGeom>
              <a:avLst/>
              <a:gdLst/>
              <a:ahLst/>
              <a:cxnLst/>
              <a:rect l="l" t="t" r="r" b="b"/>
              <a:pathLst>
                <a:path w="12688419" h="993266">
                  <a:moveTo>
                    <a:pt x="10433675" y="0"/>
                  </a:moveTo>
                  <a:cubicBezTo>
                    <a:pt x="0" y="0"/>
                    <a:pt x="0" y="0"/>
                    <a:pt x="0" y="0"/>
                  </a:cubicBezTo>
                  <a:cubicBezTo>
                    <a:pt x="0" y="993266"/>
                    <a:pt x="0" y="993266"/>
                    <a:pt x="0" y="993266"/>
                  </a:cubicBezTo>
                  <a:cubicBezTo>
                    <a:pt x="10433675" y="993266"/>
                    <a:pt x="10433675" y="993266"/>
                    <a:pt x="10433675" y="993266"/>
                  </a:cubicBezTo>
                  <a:cubicBezTo>
                    <a:pt x="11675939" y="993266"/>
                    <a:pt x="12688419" y="770206"/>
                    <a:pt x="12688419" y="496590"/>
                  </a:cubicBezTo>
                  <a:cubicBezTo>
                    <a:pt x="12688419" y="222973"/>
                    <a:pt x="11675939" y="0"/>
                    <a:pt x="10433675" y="0"/>
                  </a:cubicBezTo>
                  <a:close/>
                </a:path>
              </a:pathLst>
            </a:custGeom>
            <a:solidFill>
              <a:srgbClr val="F2F2F2"/>
            </a:solidFill>
          </p:spPr>
        </p:sp>
      </p:grpSp>
      <p:grpSp>
        <p:nvGrpSpPr>
          <p:cNvPr id="17" name="Group 17"/>
          <p:cNvGrpSpPr/>
          <p:nvPr/>
        </p:nvGrpSpPr>
        <p:grpSpPr>
          <a:xfrm>
            <a:off x="3493995" y="5136220"/>
            <a:ext cx="13976154" cy="979692"/>
            <a:chOff x="0" y="0"/>
            <a:chExt cx="12688624" cy="889440"/>
          </a:xfrm>
        </p:grpSpPr>
        <p:sp>
          <p:nvSpPr>
            <p:cNvPr id="18" name="Freeform 18"/>
            <p:cNvSpPr/>
            <p:nvPr/>
          </p:nvSpPr>
          <p:spPr>
            <a:xfrm>
              <a:off x="0" y="0"/>
              <a:ext cx="12688419" cy="889418"/>
            </a:xfrm>
            <a:custGeom>
              <a:avLst/>
              <a:gdLst/>
              <a:ahLst/>
              <a:cxnLst/>
              <a:rect l="l" t="t" r="r" b="b"/>
              <a:pathLst>
                <a:path w="12688419" h="889418">
                  <a:moveTo>
                    <a:pt x="10433675" y="0"/>
                  </a:moveTo>
                  <a:cubicBezTo>
                    <a:pt x="0" y="0"/>
                    <a:pt x="0" y="0"/>
                    <a:pt x="0" y="0"/>
                  </a:cubicBezTo>
                  <a:cubicBezTo>
                    <a:pt x="0" y="889418"/>
                    <a:pt x="0" y="889418"/>
                    <a:pt x="0" y="889418"/>
                  </a:cubicBezTo>
                  <a:cubicBezTo>
                    <a:pt x="10433675" y="889418"/>
                    <a:pt x="10433675" y="889418"/>
                    <a:pt x="10433675" y="889418"/>
                  </a:cubicBezTo>
                  <a:cubicBezTo>
                    <a:pt x="11675939" y="889418"/>
                    <a:pt x="12688419" y="689680"/>
                    <a:pt x="12688419" y="444670"/>
                  </a:cubicBezTo>
                  <a:cubicBezTo>
                    <a:pt x="12688419" y="199660"/>
                    <a:pt x="11675939" y="0"/>
                    <a:pt x="10433675" y="0"/>
                  </a:cubicBezTo>
                  <a:close/>
                </a:path>
              </a:pathLst>
            </a:custGeom>
            <a:solidFill>
              <a:srgbClr val="F2F2F2"/>
            </a:solidFill>
          </p:spPr>
        </p:sp>
      </p:grpSp>
      <p:sp>
        <p:nvSpPr>
          <p:cNvPr id="19" name="TextBox 19"/>
          <p:cNvSpPr txBox="1"/>
          <p:nvPr/>
        </p:nvSpPr>
        <p:spPr>
          <a:xfrm>
            <a:off x="5605222" y="629784"/>
            <a:ext cx="11113174" cy="511767"/>
          </a:xfrm>
          <a:prstGeom prst="rect">
            <a:avLst/>
          </a:prstGeom>
        </p:spPr>
        <p:txBody>
          <a:bodyPr lIns="0" tIns="0" rIns="0" bIns="0" rtlCol="0" anchor="t">
            <a:spAutoFit/>
          </a:bodyPr>
          <a:lstStyle/>
          <a:p>
            <a:pPr>
              <a:lnSpc>
                <a:spcPts val="4160"/>
              </a:lnSpc>
              <a:spcBef>
                <a:spcPct val="0"/>
              </a:spcBef>
            </a:pPr>
            <a:r>
              <a:rPr lang="en-US" sz="3200">
                <a:solidFill>
                  <a:srgbClr val="0053BC"/>
                </a:solidFill>
                <a:latin typeface="Open Sauce"/>
              </a:rPr>
              <a:t>NHANVIEN</a:t>
            </a:r>
            <a:r>
              <a:rPr lang="en-US" sz="3200">
                <a:solidFill>
                  <a:srgbClr val="000000"/>
                </a:solidFill>
                <a:latin typeface="Open Sauce"/>
              </a:rPr>
              <a:t>(</a:t>
            </a:r>
            <a:r>
              <a:rPr lang="en-US" sz="3200" u="sng">
                <a:solidFill>
                  <a:srgbClr val="000000"/>
                </a:solidFill>
                <a:latin typeface="Open Sauce"/>
              </a:rPr>
              <a:t>MaNV</a:t>
            </a:r>
            <a:r>
              <a:rPr lang="en-US" sz="3200">
                <a:solidFill>
                  <a:srgbClr val="000000"/>
                </a:solidFill>
                <a:latin typeface="Open Sauce"/>
              </a:rPr>
              <a:t>,TenNV,Gioitinh,SDT,Chucvu,Ngaysinh)</a:t>
            </a:r>
          </a:p>
        </p:txBody>
      </p:sp>
      <p:grpSp>
        <p:nvGrpSpPr>
          <p:cNvPr id="20" name="Group 20"/>
          <p:cNvGrpSpPr/>
          <p:nvPr/>
        </p:nvGrpSpPr>
        <p:grpSpPr>
          <a:xfrm>
            <a:off x="3622029" y="5969744"/>
            <a:ext cx="13976154" cy="1122567"/>
            <a:chOff x="0" y="0"/>
            <a:chExt cx="12688624" cy="1019152"/>
          </a:xfrm>
        </p:grpSpPr>
        <p:sp>
          <p:nvSpPr>
            <p:cNvPr id="21" name="Freeform 21"/>
            <p:cNvSpPr/>
            <p:nvPr/>
          </p:nvSpPr>
          <p:spPr>
            <a:xfrm>
              <a:off x="0" y="0"/>
              <a:ext cx="12688419" cy="1019128"/>
            </a:xfrm>
            <a:custGeom>
              <a:avLst/>
              <a:gdLst/>
              <a:ahLst/>
              <a:cxnLst/>
              <a:rect l="l" t="t" r="r" b="b"/>
              <a:pathLst>
                <a:path w="12688419" h="1019128">
                  <a:moveTo>
                    <a:pt x="10433675" y="0"/>
                  </a:moveTo>
                  <a:cubicBezTo>
                    <a:pt x="0" y="0"/>
                    <a:pt x="0" y="0"/>
                    <a:pt x="0" y="0"/>
                  </a:cubicBezTo>
                  <a:cubicBezTo>
                    <a:pt x="0" y="1019128"/>
                    <a:pt x="0" y="1019128"/>
                    <a:pt x="0" y="1019128"/>
                  </a:cubicBezTo>
                  <a:cubicBezTo>
                    <a:pt x="10433675" y="1019128"/>
                    <a:pt x="10433675" y="1019128"/>
                    <a:pt x="10433675" y="1019128"/>
                  </a:cubicBezTo>
                  <a:cubicBezTo>
                    <a:pt x="11675939" y="1019128"/>
                    <a:pt x="12688419" y="790260"/>
                    <a:pt x="12688419" y="509519"/>
                  </a:cubicBezTo>
                  <a:cubicBezTo>
                    <a:pt x="12688419" y="228778"/>
                    <a:pt x="11675939" y="0"/>
                    <a:pt x="10433675" y="0"/>
                  </a:cubicBezTo>
                  <a:close/>
                </a:path>
              </a:pathLst>
            </a:custGeom>
            <a:solidFill>
              <a:srgbClr val="F2F2F2"/>
            </a:solidFill>
          </p:spPr>
        </p:sp>
      </p:grpSp>
      <p:grpSp>
        <p:nvGrpSpPr>
          <p:cNvPr id="22" name="Group 22"/>
          <p:cNvGrpSpPr/>
          <p:nvPr/>
        </p:nvGrpSpPr>
        <p:grpSpPr>
          <a:xfrm>
            <a:off x="3517117" y="6942111"/>
            <a:ext cx="13976154" cy="972838"/>
            <a:chOff x="0" y="0"/>
            <a:chExt cx="12688624" cy="883217"/>
          </a:xfrm>
        </p:grpSpPr>
        <p:sp>
          <p:nvSpPr>
            <p:cNvPr id="23" name="Freeform 23"/>
            <p:cNvSpPr/>
            <p:nvPr/>
          </p:nvSpPr>
          <p:spPr>
            <a:xfrm>
              <a:off x="0" y="0"/>
              <a:ext cx="12688419" cy="883196"/>
            </a:xfrm>
            <a:custGeom>
              <a:avLst/>
              <a:gdLst/>
              <a:ahLst/>
              <a:cxnLst/>
              <a:rect l="l" t="t" r="r" b="b"/>
              <a:pathLst>
                <a:path w="12688419" h="883196">
                  <a:moveTo>
                    <a:pt x="10433675" y="0"/>
                  </a:moveTo>
                  <a:cubicBezTo>
                    <a:pt x="0" y="0"/>
                    <a:pt x="0" y="0"/>
                    <a:pt x="0" y="0"/>
                  </a:cubicBezTo>
                  <a:cubicBezTo>
                    <a:pt x="0" y="883196"/>
                    <a:pt x="0" y="883196"/>
                    <a:pt x="0" y="883196"/>
                  </a:cubicBezTo>
                  <a:cubicBezTo>
                    <a:pt x="10433675" y="883196"/>
                    <a:pt x="10433675" y="883196"/>
                    <a:pt x="10433675" y="883196"/>
                  </a:cubicBezTo>
                  <a:cubicBezTo>
                    <a:pt x="11675939" y="883196"/>
                    <a:pt x="12688419" y="684855"/>
                    <a:pt x="12688419" y="441559"/>
                  </a:cubicBezTo>
                  <a:cubicBezTo>
                    <a:pt x="12688419" y="198264"/>
                    <a:pt x="11675939" y="0"/>
                    <a:pt x="10433675" y="0"/>
                  </a:cubicBezTo>
                  <a:close/>
                </a:path>
              </a:pathLst>
            </a:custGeom>
            <a:solidFill>
              <a:srgbClr val="F2F2F2"/>
            </a:solidFill>
          </p:spPr>
        </p:sp>
      </p:grpSp>
      <p:grpSp>
        <p:nvGrpSpPr>
          <p:cNvPr id="24" name="Group 24"/>
          <p:cNvGrpSpPr/>
          <p:nvPr/>
        </p:nvGrpSpPr>
        <p:grpSpPr>
          <a:xfrm>
            <a:off x="3622029" y="7934000"/>
            <a:ext cx="14232224" cy="1511700"/>
            <a:chOff x="0" y="0"/>
            <a:chExt cx="12435949" cy="1320906"/>
          </a:xfrm>
        </p:grpSpPr>
        <p:sp>
          <p:nvSpPr>
            <p:cNvPr id="25" name="Freeform 25"/>
            <p:cNvSpPr/>
            <p:nvPr/>
          </p:nvSpPr>
          <p:spPr>
            <a:xfrm>
              <a:off x="0" y="0"/>
              <a:ext cx="12435747" cy="1320874"/>
            </a:xfrm>
            <a:custGeom>
              <a:avLst/>
              <a:gdLst/>
              <a:ahLst/>
              <a:cxnLst/>
              <a:rect l="l" t="t" r="r" b="b"/>
              <a:pathLst>
                <a:path w="12435747" h="1320874">
                  <a:moveTo>
                    <a:pt x="10225904" y="0"/>
                  </a:moveTo>
                  <a:cubicBezTo>
                    <a:pt x="0" y="0"/>
                    <a:pt x="0" y="0"/>
                    <a:pt x="0" y="0"/>
                  </a:cubicBezTo>
                  <a:cubicBezTo>
                    <a:pt x="0" y="1320874"/>
                    <a:pt x="0" y="1320874"/>
                    <a:pt x="0" y="1320874"/>
                  </a:cubicBezTo>
                  <a:cubicBezTo>
                    <a:pt x="10225904" y="1320874"/>
                    <a:pt x="10225904" y="1320874"/>
                    <a:pt x="10225904" y="1320874"/>
                  </a:cubicBezTo>
                  <a:cubicBezTo>
                    <a:pt x="11443430" y="1320874"/>
                    <a:pt x="12435747" y="1024242"/>
                    <a:pt x="12435747" y="660379"/>
                  </a:cubicBezTo>
                  <a:cubicBezTo>
                    <a:pt x="12435747" y="296516"/>
                    <a:pt x="11443430" y="0"/>
                    <a:pt x="10225904" y="0"/>
                  </a:cubicBezTo>
                  <a:close/>
                </a:path>
              </a:pathLst>
            </a:custGeom>
            <a:solidFill>
              <a:srgbClr val="F2F2F2"/>
            </a:solidFill>
          </p:spPr>
        </p:sp>
      </p:grpSp>
      <p:grpSp>
        <p:nvGrpSpPr>
          <p:cNvPr id="26" name="Group 26"/>
          <p:cNvGrpSpPr/>
          <p:nvPr/>
        </p:nvGrpSpPr>
        <p:grpSpPr>
          <a:xfrm>
            <a:off x="-58844" y="1050366"/>
            <a:ext cx="5028650" cy="6616934"/>
            <a:chOff x="0" y="0"/>
            <a:chExt cx="1324418" cy="1742732"/>
          </a:xfrm>
        </p:grpSpPr>
        <p:sp>
          <p:nvSpPr>
            <p:cNvPr id="27" name="Freeform 27"/>
            <p:cNvSpPr/>
            <p:nvPr/>
          </p:nvSpPr>
          <p:spPr>
            <a:xfrm>
              <a:off x="0" y="0"/>
              <a:ext cx="1324418" cy="1742732"/>
            </a:xfrm>
            <a:custGeom>
              <a:avLst/>
              <a:gdLst/>
              <a:ahLst/>
              <a:cxnLst/>
              <a:rect l="l" t="t" r="r" b="b"/>
              <a:pathLst>
                <a:path w="1324418" h="1742732">
                  <a:moveTo>
                    <a:pt x="0" y="0"/>
                  </a:moveTo>
                  <a:lnTo>
                    <a:pt x="1324418" y="0"/>
                  </a:lnTo>
                  <a:lnTo>
                    <a:pt x="1324418" y="1742732"/>
                  </a:lnTo>
                  <a:lnTo>
                    <a:pt x="0" y="1742732"/>
                  </a:lnTo>
                  <a:close/>
                </a:path>
              </a:pathLst>
            </a:custGeom>
            <a:solidFill>
              <a:srgbClr val="1C5739"/>
            </a:solidFill>
          </p:spPr>
        </p:sp>
        <p:sp>
          <p:nvSpPr>
            <p:cNvPr id="28" name="TextBox 28"/>
            <p:cNvSpPr txBox="1"/>
            <p:nvPr/>
          </p:nvSpPr>
          <p:spPr>
            <a:xfrm>
              <a:off x="0" y="-19050"/>
              <a:ext cx="1324418" cy="1761782"/>
            </a:xfrm>
            <a:prstGeom prst="rect">
              <a:avLst/>
            </a:prstGeom>
          </p:spPr>
          <p:txBody>
            <a:bodyPr lIns="50800" tIns="50800" rIns="50800" bIns="50800" rtlCol="0" anchor="ctr"/>
            <a:lstStyle/>
            <a:p>
              <a:pPr algn="ctr">
                <a:lnSpc>
                  <a:spcPts val="2859"/>
                </a:lnSpc>
              </a:pPr>
              <a:endParaRPr/>
            </a:p>
          </p:txBody>
        </p:sp>
      </p:grpSp>
      <p:sp>
        <p:nvSpPr>
          <p:cNvPr id="29" name="TextBox 29"/>
          <p:cNvSpPr txBox="1"/>
          <p:nvPr/>
        </p:nvSpPr>
        <p:spPr>
          <a:xfrm>
            <a:off x="5605222" y="1311537"/>
            <a:ext cx="6668026" cy="521292"/>
          </a:xfrm>
          <a:prstGeom prst="rect">
            <a:avLst/>
          </a:prstGeom>
        </p:spPr>
        <p:txBody>
          <a:bodyPr lIns="0" tIns="0" rIns="0" bIns="0" rtlCol="0" anchor="t">
            <a:spAutoFit/>
          </a:bodyPr>
          <a:lstStyle/>
          <a:p>
            <a:pPr>
              <a:lnSpc>
                <a:spcPts val="4159"/>
              </a:lnSpc>
              <a:spcBef>
                <a:spcPct val="0"/>
              </a:spcBef>
            </a:pPr>
            <a:r>
              <a:rPr lang="en-US" sz="3199">
                <a:solidFill>
                  <a:srgbClr val="0053BC"/>
                </a:solidFill>
                <a:latin typeface="Open Sauce"/>
              </a:rPr>
              <a:t>CALAMVIEC</a:t>
            </a:r>
            <a:r>
              <a:rPr lang="en-US" sz="3199">
                <a:solidFill>
                  <a:srgbClr val="000000"/>
                </a:solidFill>
                <a:latin typeface="Open Sauce"/>
              </a:rPr>
              <a:t>(</a:t>
            </a:r>
            <a:r>
              <a:rPr lang="en-US" sz="3199" u="sng">
                <a:solidFill>
                  <a:srgbClr val="000000"/>
                </a:solidFill>
                <a:latin typeface="Open Sauce"/>
              </a:rPr>
              <a:t>MaNV</a:t>
            </a:r>
            <a:r>
              <a:rPr lang="en-US" sz="3199">
                <a:solidFill>
                  <a:srgbClr val="000000"/>
                </a:solidFill>
                <a:latin typeface="Open Sauce"/>
              </a:rPr>
              <a:t>,Ngay)</a:t>
            </a:r>
          </a:p>
        </p:txBody>
      </p:sp>
      <p:sp>
        <p:nvSpPr>
          <p:cNvPr id="30" name="TextBox 30"/>
          <p:cNvSpPr txBox="1"/>
          <p:nvPr/>
        </p:nvSpPr>
        <p:spPr>
          <a:xfrm>
            <a:off x="5605222" y="2099529"/>
            <a:ext cx="9796246" cy="521292"/>
          </a:xfrm>
          <a:prstGeom prst="rect">
            <a:avLst/>
          </a:prstGeom>
        </p:spPr>
        <p:txBody>
          <a:bodyPr lIns="0" tIns="0" rIns="0" bIns="0" rtlCol="0" anchor="t">
            <a:spAutoFit/>
          </a:bodyPr>
          <a:lstStyle/>
          <a:p>
            <a:pPr>
              <a:lnSpc>
                <a:spcPts val="4159"/>
              </a:lnSpc>
              <a:spcBef>
                <a:spcPct val="0"/>
              </a:spcBef>
            </a:pPr>
            <a:r>
              <a:rPr lang="en-US" sz="3199">
                <a:solidFill>
                  <a:srgbClr val="0053BC"/>
                </a:solidFill>
                <a:latin typeface="Open Sauce"/>
              </a:rPr>
              <a:t>LUONGNHANVIEN</a:t>
            </a:r>
            <a:r>
              <a:rPr lang="en-US" sz="3199">
                <a:solidFill>
                  <a:srgbClr val="000000"/>
                </a:solidFill>
                <a:latin typeface="Open Sauce"/>
              </a:rPr>
              <a:t>(MaNV,Tongluong,Kyluong)</a:t>
            </a:r>
          </a:p>
        </p:txBody>
      </p:sp>
      <p:sp>
        <p:nvSpPr>
          <p:cNvPr id="31" name="TextBox 31"/>
          <p:cNvSpPr txBox="1"/>
          <p:nvPr/>
        </p:nvSpPr>
        <p:spPr>
          <a:xfrm>
            <a:off x="5605222" y="2887521"/>
            <a:ext cx="10871670" cy="521292"/>
          </a:xfrm>
          <a:prstGeom prst="rect">
            <a:avLst/>
          </a:prstGeom>
        </p:spPr>
        <p:txBody>
          <a:bodyPr lIns="0" tIns="0" rIns="0" bIns="0" rtlCol="0" anchor="t">
            <a:spAutoFit/>
          </a:bodyPr>
          <a:lstStyle/>
          <a:p>
            <a:pPr>
              <a:lnSpc>
                <a:spcPts val="4159"/>
              </a:lnSpc>
              <a:spcBef>
                <a:spcPct val="0"/>
              </a:spcBef>
            </a:pPr>
            <a:r>
              <a:rPr lang="en-US" sz="3199">
                <a:solidFill>
                  <a:srgbClr val="0053BC"/>
                </a:solidFill>
                <a:latin typeface="Open Sauce"/>
              </a:rPr>
              <a:t>TAIKHOAN</a:t>
            </a:r>
            <a:r>
              <a:rPr lang="en-US" sz="3199">
                <a:solidFill>
                  <a:srgbClr val="000000"/>
                </a:solidFill>
                <a:latin typeface="Open Sauce"/>
              </a:rPr>
              <a:t>(</a:t>
            </a:r>
            <a:r>
              <a:rPr lang="en-US" sz="3199" u="sng">
                <a:solidFill>
                  <a:srgbClr val="000000"/>
                </a:solidFill>
                <a:latin typeface="Open Sauce"/>
              </a:rPr>
              <a:t>Tendangnhap</a:t>
            </a:r>
            <a:r>
              <a:rPr lang="en-US" sz="3199">
                <a:solidFill>
                  <a:srgbClr val="000000"/>
                </a:solidFill>
                <a:latin typeface="Open Sauce"/>
              </a:rPr>
              <a:t>,Matkhau,QuyenHan,MaNV)</a:t>
            </a:r>
          </a:p>
        </p:txBody>
      </p:sp>
      <p:sp>
        <p:nvSpPr>
          <p:cNvPr id="32" name="TextBox 32"/>
          <p:cNvSpPr txBox="1"/>
          <p:nvPr/>
        </p:nvSpPr>
        <p:spPr>
          <a:xfrm>
            <a:off x="5605222" y="3872067"/>
            <a:ext cx="9897067" cy="521292"/>
          </a:xfrm>
          <a:prstGeom prst="rect">
            <a:avLst/>
          </a:prstGeom>
        </p:spPr>
        <p:txBody>
          <a:bodyPr lIns="0" tIns="0" rIns="0" bIns="0" rtlCol="0" anchor="t">
            <a:spAutoFit/>
          </a:bodyPr>
          <a:lstStyle/>
          <a:p>
            <a:pPr>
              <a:lnSpc>
                <a:spcPts val="4159"/>
              </a:lnSpc>
              <a:spcBef>
                <a:spcPct val="0"/>
              </a:spcBef>
            </a:pPr>
            <a:r>
              <a:rPr lang="en-US" sz="3199">
                <a:solidFill>
                  <a:srgbClr val="0053BC"/>
                </a:solidFill>
                <a:latin typeface="Open Sauce"/>
              </a:rPr>
              <a:t>KHACHHANG </a:t>
            </a:r>
            <a:r>
              <a:rPr lang="en-US" sz="3199">
                <a:solidFill>
                  <a:srgbClr val="000000"/>
                </a:solidFill>
                <a:latin typeface="Open Sauce"/>
              </a:rPr>
              <a:t>(MaKH,TenKH,SDT,LoaiKH,DiemTL)</a:t>
            </a:r>
          </a:p>
        </p:txBody>
      </p:sp>
      <p:sp>
        <p:nvSpPr>
          <p:cNvPr id="33" name="TextBox 33"/>
          <p:cNvSpPr txBox="1"/>
          <p:nvPr/>
        </p:nvSpPr>
        <p:spPr>
          <a:xfrm>
            <a:off x="3164825" y="8162154"/>
            <a:ext cx="14689428" cy="1045234"/>
          </a:xfrm>
          <a:prstGeom prst="rect">
            <a:avLst/>
          </a:prstGeom>
        </p:spPr>
        <p:txBody>
          <a:bodyPr lIns="0" tIns="0" rIns="0" bIns="0" rtlCol="0" anchor="t">
            <a:spAutoFit/>
          </a:bodyPr>
          <a:lstStyle/>
          <a:p>
            <a:pPr>
              <a:lnSpc>
                <a:spcPts val="4148"/>
              </a:lnSpc>
              <a:spcBef>
                <a:spcPct val="0"/>
              </a:spcBef>
            </a:pPr>
            <a:r>
              <a:rPr lang="en-US" sz="3191">
                <a:solidFill>
                  <a:srgbClr val="0053BC"/>
                </a:solidFill>
                <a:latin typeface="Open Sauce"/>
              </a:rPr>
              <a:t>HOADONBANHANG</a:t>
            </a:r>
            <a:r>
              <a:rPr lang="en-US" sz="3191">
                <a:solidFill>
                  <a:srgbClr val="000000"/>
                </a:solidFill>
                <a:latin typeface="Open Sauce"/>
              </a:rPr>
              <a:t>( </a:t>
            </a:r>
            <a:r>
              <a:rPr lang="en-US" sz="3191" u="sng">
                <a:solidFill>
                  <a:srgbClr val="000000"/>
                </a:solidFill>
                <a:latin typeface="Open Sauce"/>
              </a:rPr>
              <a:t>MaHDBH</a:t>
            </a:r>
            <a:r>
              <a:rPr lang="en-US" sz="3191">
                <a:solidFill>
                  <a:srgbClr val="000000"/>
                </a:solidFill>
                <a:latin typeface="Open Sauce"/>
              </a:rPr>
              <a:t>,  MaNV,Tenban,MaKH,NgayHDBH,Thanhtien,VAT,DiemTL,Giamgia,Tongtien)</a:t>
            </a:r>
          </a:p>
        </p:txBody>
      </p:sp>
      <p:sp>
        <p:nvSpPr>
          <p:cNvPr id="34" name="TextBox 34"/>
          <p:cNvSpPr txBox="1"/>
          <p:nvPr/>
        </p:nvSpPr>
        <p:spPr>
          <a:xfrm>
            <a:off x="5605222" y="4726734"/>
            <a:ext cx="13976154" cy="521292"/>
          </a:xfrm>
          <a:prstGeom prst="rect">
            <a:avLst/>
          </a:prstGeom>
        </p:spPr>
        <p:txBody>
          <a:bodyPr lIns="0" tIns="0" rIns="0" bIns="0" rtlCol="0" anchor="t">
            <a:spAutoFit/>
          </a:bodyPr>
          <a:lstStyle/>
          <a:p>
            <a:pPr>
              <a:lnSpc>
                <a:spcPts val="4159"/>
              </a:lnSpc>
              <a:spcBef>
                <a:spcPct val="0"/>
              </a:spcBef>
            </a:pPr>
            <a:r>
              <a:rPr lang="en-US" sz="3199">
                <a:solidFill>
                  <a:srgbClr val="0053BC"/>
                </a:solidFill>
                <a:latin typeface="Open Sauce"/>
              </a:rPr>
              <a:t>MONANDABAN</a:t>
            </a:r>
            <a:r>
              <a:rPr lang="en-US" sz="3199">
                <a:solidFill>
                  <a:srgbClr val="000000"/>
                </a:solidFill>
                <a:latin typeface="Open Sauce"/>
              </a:rPr>
              <a:t>(MaHDBH</a:t>
            </a:r>
            <a:r>
              <a:rPr lang="en-US" sz="3199" u="sng">
                <a:solidFill>
                  <a:srgbClr val="000000"/>
                </a:solidFill>
                <a:latin typeface="Open Sauce"/>
              </a:rPr>
              <a:t>,</a:t>
            </a:r>
            <a:r>
              <a:rPr lang="en-US" sz="3199">
                <a:solidFill>
                  <a:srgbClr val="000000"/>
                </a:solidFill>
                <a:latin typeface="Open Sauce"/>
              </a:rPr>
              <a:t> MonAn,SoLuong,GiaTien)</a:t>
            </a:r>
          </a:p>
        </p:txBody>
      </p:sp>
      <p:sp>
        <p:nvSpPr>
          <p:cNvPr id="35" name="TextBox 35"/>
          <p:cNvSpPr txBox="1"/>
          <p:nvPr/>
        </p:nvSpPr>
        <p:spPr>
          <a:xfrm>
            <a:off x="5605222" y="5609187"/>
            <a:ext cx="10817094" cy="521292"/>
          </a:xfrm>
          <a:prstGeom prst="rect">
            <a:avLst/>
          </a:prstGeom>
        </p:spPr>
        <p:txBody>
          <a:bodyPr lIns="0" tIns="0" rIns="0" bIns="0" rtlCol="0" anchor="t">
            <a:spAutoFit/>
          </a:bodyPr>
          <a:lstStyle/>
          <a:p>
            <a:pPr>
              <a:lnSpc>
                <a:spcPts val="4159"/>
              </a:lnSpc>
              <a:spcBef>
                <a:spcPct val="0"/>
              </a:spcBef>
            </a:pPr>
            <a:r>
              <a:rPr lang="en-US" sz="3199">
                <a:solidFill>
                  <a:srgbClr val="0053BC"/>
                </a:solidFill>
                <a:latin typeface="Open Sauce"/>
              </a:rPr>
              <a:t>THUCDON</a:t>
            </a:r>
            <a:r>
              <a:rPr lang="en-US" sz="3199">
                <a:solidFill>
                  <a:srgbClr val="000000"/>
                </a:solidFill>
                <a:latin typeface="Open Sauce"/>
              </a:rPr>
              <a:t> (</a:t>
            </a:r>
            <a:r>
              <a:rPr lang="en-US" sz="3199" u="sng">
                <a:solidFill>
                  <a:srgbClr val="000000"/>
                </a:solidFill>
                <a:latin typeface="Open Sauce"/>
              </a:rPr>
              <a:t>MonAn</a:t>
            </a:r>
            <a:r>
              <a:rPr lang="en-US" sz="3199">
                <a:solidFill>
                  <a:srgbClr val="000000"/>
                </a:solidFill>
                <a:latin typeface="Open Sauce"/>
              </a:rPr>
              <a:t>,GiaTien,LoaiHang)</a:t>
            </a:r>
          </a:p>
        </p:txBody>
      </p:sp>
      <p:sp>
        <p:nvSpPr>
          <p:cNvPr id="36" name="TextBox 36"/>
          <p:cNvSpPr txBox="1"/>
          <p:nvPr/>
        </p:nvSpPr>
        <p:spPr>
          <a:xfrm>
            <a:off x="5605222" y="6397179"/>
            <a:ext cx="11710780" cy="521292"/>
          </a:xfrm>
          <a:prstGeom prst="rect">
            <a:avLst/>
          </a:prstGeom>
        </p:spPr>
        <p:txBody>
          <a:bodyPr lIns="0" tIns="0" rIns="0" bIns="0" rtlCol="0" anchor="t">
            <a:spAutoFit/>
          </a:bodyPr>
          <a:lstStyle/>
          <a:p>
            <a:pPr>
              <a:lnSpc>
                <a:spcPts val="4159"/>
              </a:lnSpc>
              <a:spcBef>
                <a:spcPct val="0"/>
              </a:spcBef>
            </a:pPr>
            <a:r>
              <a:rPr lang="en-US" sz="3199">
                <a:solidFill>
                  <a:srgbClr val="0053BC"/>
                </a:solidFill>
                <a:latin typeface="Open Sauce"/>
              </a:rPr>
              <a:t>BAN</a:t>
            </a:r>
            <a:r>
              <a:rPr lang="en-US" sz="3199">
                <a:solidFill>
                  <a:srgbClr val="000000"/>
                </a:solidFill>
                <a:latin typeface="Open Sauce"/>
              </a:rPr>
              <a:t>(</a:t>
            </a:r>
            <a:r>
              <a:rPr lang="en-US" sz="3199" u="sng">
                <a:solidFill>
                  <a:srgbClr val="000000"/>
                </a:solidFill>
                <a:latin typeface="Open Sauce"/>
              </a:rPr>
              <a:t>Tenban</a:t>
            </a:r>
            <a:r>
              <a:rPr lang="en-US" sz="3199">
                <a:solidFill>
                  <a:srgbClr val="000000"/>
                </a:solidFill>
                <a:latin typeface="Open Sauce"/>
              </a:rPr>
              <a:t>,Trangthai)</a:t>
            </a:r>
          </a:p>
        </p:txBody>
      </p:sp>
      <p:sp>
        <p:nvSpPr>
          <p:cNvPr id="37" name="TextBox 37"/>
          <p:cNvSpPr txBox="1"/>
          <p:nvPr/>
        </p:nvSpPr>
        <p:spPr>
          <a:xfrm>
            <a:off x="250081" y="3368623"/>
            <a:ext cx="4528489" cy="2105820"/>
          </a:xfrm>
          <a:prstGeom prst="rect">
            <a:avLst/>
          </a:prstGeom>
        </p:spPr>
        <p:txBody>
          <a:bodyPr lIns="0" tIns="0" rIns="0" bIns="0" rtlCol="0" anchor="t">
            <a:spAutoFit/>
          </a:bodyPr>
          <a:lstStyle/>
          <a:p>
            <a:pPr algn="ctr">
              <a:lnSpc>
                <a:spcPts val="7973"/>
              </a:lnSpc>
              <a:spcBef>
                <a:spcPct val="0"/>
              </a:spcBef>
            </a:pPr>
            <a:r>
              <a:rPr lang="en-US" sz="6133">
                <a:solidFill>
                  <a:srgbClr val="000000"/>
                </a:solidFill>
                <a:latin typeface="Bungee"/>
              </a:rPr>
              <a:t>DATABASE SCHEMA</a:t>
            </a:r>
          </a:p>
        </p:txBody>
      </p:sp>
      <p:sp>
        <p:nvSpPr>
          <p:cNvPr id="38" name="TextBox 38"/>
          <p:cNvSpPr txBox="1"/>
          <p:nvPr/>
        </p:nvSpPr>
        <p:spPr>
          <a:xfrm>
            <a:off x="5605222" y="7263761"/>
            <a:ext cx="12194982" cy="521292"/>
          </a:xfrm>
          <a:prstGeom prst="rect">
            <a:avLst/>
          </a:prstGeom>
        </p:spPr>
        <p:txBody>
          <a:bodyPr lIns="0" tIns="0" rIns="0" bIns="0" rtlCol="0" anchor="t">
            <a:spAutoFit/>
          </a:bodyPr>
          <a:lstStyle/>
          <a:p>
            <a:pPr>
              <a:lnSpc>
                <a:spcPts val="4159"/>
              </a:lnSpc>
              <a:spcBef>
                <a:spcPct val="0"/>
              </a:spcBef>
            </a:pPr>
            <a:r>
              <a:rPr lang="en-US" sz="3199">
                <a:solidFill>
                  <a:srgbClr val="0053BC"/>
                </a:solidFill>
                <a:latin typeface="Open Sauce"/>
              </a:rPr>
              <a:t>DATHANG</a:t>
            </a:r>
            <a:r>
              <a:rPr lang="en-US" sz="3199">
                <a:solidFill>
                  <a:srgbClr val="000000"/>
                </a:solidFill>
                <a:latin typeface="Open Sauce"/>
              </a:rPr>
              <a:t>(Tenban,SDT,MonAn,SoLuong,Giatien,Thanhtien)</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sp>
        <p:nvSpPr>
          <p:cNvPr id="3" name="TextBox 3"/>
          <p:cNvSpPr txBox="1"/>
          <p:nvPr/>
        </p:nvSpPr>
        <p:spPr>
          <a:xfrm>
            <a:off x="1572928" y="337124"/>
            <a:ext cx="10435120" cy="1154553"/>
          </a:xfrm>
          <a:prstGeom prst="rect">
            <a:avLst/>
          </a:prstGeom>
        </p:spPr>
        <p:txBody>
          <a:bodyPr lIns="0" tIns="0" rIns="0" bIns="0" rtlCol="0" anchor="t">
            <a:spAutoFit/>
          </a:bodyPr>
          <a:lstStyle/>
          <a:p>
            <a:pPr algn="ctr">
              <a:lnSpc>
                <a:spcPts val="8418"/>
              </a:lnSpc>
            </a:pPr>
            <a:r>
              <a:rPr lang="en-US" sz="6100" spc="597">
                <a:solidFill>
                  <a:srgbClr val="0053BC"/>
                </a:solidFill>
                <a:latin typeface="Bungee"/>
              </a:rPr>
              <a:t>LOGIN INTERFACE</a:t>
            </a:r>
          </a:p>
        </p:txBody>
      </p:sp>
      <p:sp>
        <p:nvSpPr>
          <p:cNvPr id="4" name="Freeform 4"/>
          <p:cNvSpPr/>
          <p:nvPr/>
        </p:nvSpPr>
        <p:spPr>
          <a:xfrm flipH="1" flipV="1">
            <a:off x="-5010803" y="-1050883"/>
            <a:ext cx="7602505" cy="6745495"/>
          </a:xfrm>
          <a:custGeom>
            <a:avLst/>
            <a:gdLst/>
            <a:ahLst/>
            <a:cxnLst/>
            <a:rect l="l" t="t" r="r" b="b"/>
            <a:pathLst>
              <a:path w="7602505" h="6745495">
                <a:moveTo>
                  <a:pt x="7602505" y="6745496"/>
                </a:moveTo>
                <a:lnTo>
                  <a:pt x="0" y="6745496"/>
                </a:lnTo>
                <a:lnTo>
                  <a:pt x="0" y="0"/>
                </a:lnTo>
                <a:lnTo>
                  <a:pt x="7602505" y="0"/>
                </a:lnTo>
                <a:lnTo>
                  <a:pt x="7602505" y="6745496"/>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flipH="1">
            <a:off x="14486747" y="3541505"/>
            <a:ext cx="7602505" cy="6745495"/>
          </a:xfrm>
          <a:custGeom>
            <a:avLst/>
            <a:gdLst/>
            <a:ahLst/>
            <a:cxnLst/>
            <a:rect l="l" t="t" r="r" b="b"/>
            <a:pathLst>
              <a:path w="7602505" h="6745495">
                <a:moveTo>
                  <a:pt x="7602506" y="0"/>
                </a:moveTo>
                <a:lnTo>
                  <a:pt x="0" y="0"/>
                </a:lnTo>
                <a:lnTo>
                  <a:pt x="0" y="6745495"/>
                </a:lnTo>
                <a:lnTo>
                  <a:pt x="7602506" y="6745495"/>
                </a:lnTo>
                <a:lnTo>
                  <a:pt x="7602506"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Freeform 6"/>
          <p:cNvSpPr/>
          <p:nvPr/>
        </p:nvSpPr>
        <p:spPr>
          <a:xfrm>
            <a:off x="341155" y="2582171"/>
            <a:ext cx="6449333" cy="6540276"/>
          </a:xfrm>
          <a:custGeom>
            <a:avLst/>
            <a:gdLst/>
            <a:ahLst/>
            <a:cxnLst/>
            <a:rect l="l" t="t" r="r" b="b"/>
            <a:pathLst>
              <a:path w="6449333" h="6540276">
                <a:moveTo>
                  <a:pt x="0" y="0"/>
                </a:moveTo>
                <a:lnTo>
                  <a:pt x="6449333" y="0"/>
                </a:lnTo>
                <a:lnTo>
                  <a:pt x="6449333" y="6540277"/>
                </a:lnTo>
                <a:lnTo>
                  <a:pt x="0" y="6540277"/>
                </a:lnTo>
                <a:lnTo>
                  <a:pt x="0" y="0"/>
                </a:lnTo>
                <a:close/>
              </a:path>
            </a:pathLst>
          </a:custGeom>
          <a:blipFill>
            <a:blip r:embed="rId5"/>
            <a:stretch>
              <a:fillRect l="-32844" r="-30357" b="-14530"/>
            </a:stretch>
          </a:blipFill>
        </p:spPr>
      </p:sp>
      <p:sp>
        <p:nvSpPr>
          <p:cNvPr id="7" name="Freeform 7"/>
          <p:cNvSpPr/>
          <p:nvPr/>
        </p:nvSpPr>
        <p:spPr>
          <a:xfrm>
            <a:off x="8085459" y="2582171"/>
            <a:ext cx="9173841" cy="6540276"/>
          </a:xfrm>
          <a:custGeom>
            <a:avLst/>
            <a:gdLst/>
            <a:ahLst/>
            <a:cxnLst/>
            <a:rect l="l" t="t" r="r" b="b"/>
            <a:pathLst>
              <a:path w="9173841" h="6540276">
                <a:moveTo>
                  <a:pt x="0" y="0"/>
                </a:moveTo>
                <a:lnTo>
                  <a:pt x="9173841" y="0"/>
                </a:lnTo>
                <a:lnTo>
                  <a:pt x="9173841" y="6540277"/>
                </a:lnTo>
                <a:lnTo>
                  <a:pt x="0" y="6540277"/>
                </a:lnTo>
                <a:lnTo>
                  <a:pt x="0" y="0"/>
                </a:lnTo>
                <a:close/>
              </a:path>
            </a:pathLst>
          </a:custGeom>
          <a:blipFill>
            <a:blip r:embed="rId6"/>
            <a:stretch>
              <a:fillRect l="-4483" r="-4483"/>
            </a:stretch>
          </a:blipFill>
        </p:spPr>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sp>
      <p:grpSp>
        <p:nvGrpSpPr>
          <p:cNvPr id="3" name="Group 3"/>
          <p:cNvGrpSpPr/>
          <p:nvPr/>
        </p:nvGrpSpPr>
        <p:grpSpPr>
          <a:xfrm>
            <a:off x="11186685" y="-2524707"/>
            <a:ext cx="3553407" cy="3553407"/>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C5739"/>
            </a:solidFill>
            <a:ln cap="sq">
              <a:noFill/>
              <a:prstDash val="solid"/>
              <a:miter/>
            </a:ln>
          </p:spPr>
        </p:sp>
        <p:sp>
          <p:nvSpPr>
            <p:cNvPr id="5" name="TextBox 5"/>
            <p:cNvSpPr txBox="1"/>
            <p:nvPr/>
          </p:nvSpPr>
          <p:spPr>
            <a:xfrm>
              <a:off x="76200" y="57150"/>
              <a:ext cx="660400" cy="679450"/>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6" name="Freeform 6"/>
          <p:cNvSpPr/>
          <p:nvPr/>
        </p:nvSpPr>
        <p:spPr>
          <a:xfrm>
            <a:off x="13256084" y="-6405764"/>
            <a:ext cx="7845106" cy="7845106"/>
          </a:xfrm>
          <a:custGeom>
            <a:avLst/>
            <a:gdLst/>
            <a:ahLst/>
            <a:cxnLst/>
            <a:rect l="l" t="t" r="r" b="b"/>
            <a:pathLst>
              <a:path w="7845106" h="7845106">
                <a:moveTo>
                  <a:pt x="0" y="0"/>
                </a:moveTo>
                <a:lnTo>
                  <a:pt x="7845106" y="0"/>
                </a:lnTo>
                <a:lnTo>
                  <a:pt x="7845106" y="7845106"/>
                </a:lnTo>
                <a:lnTo>
                  <a:pt x="0" y="7845106"/>
                </a:lnTo>
                <a:lnTo>
                  <a:pt x="0" y="0"/>
                </a:lnTo>
                <a:close/>
              </a:path>
            </a:pathLst>
          </a:custGeom>
          <a:blipFill>
            <a:blip r:embed="rId3">
              <a:alphaModFix amt="21999"/>
              <a:extLst>
                <a:ext uri="{96DAC541-7B7A-43D3-8B79-37D633B846F1}">
                  <asvg:svgBlip xmlns:asvg="http://schemas.microsoft.com/office/drawing/2016/SVG/main" r:embed="rId4"/>
                </a:ext>
              </a:extLst>
            </a:blip>
            <a:stretch>
              <a:fillRect/>
            </a:stretch>
          </a:blipFill>
        </p:spPr>
      </p:sp>
      <p:grpSp>
        <p:nvGrpSpPr>
          <p:cNvPr id="7" name="Group 7"/>
          <p:cNvGrpSpPr/>
          <p:nvPr/>
        </p:nvGrpSpPr>
        <p:grpSpPr>
          <a:xfrm>
            <a:off x="-904968" y="8918951"/>
            <a:ext cx="2649263" cy="2649263"/>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C5739"/>
            </a:solidFill>
            <a:ln cap="sq">
              <a:noFill/>
              <a:prstDash val="solid"/>
              <a:miter/>
            </a:ln>
          </p:spPr>
        </p:sp>
        <p:sp>
          <p:nvSpPr>
            <p:cNvPr id="9" name="TextBox 9"/>
            <p:cNvSpPr txBox="1"/>
            <p:nvPr/>
          </p:nvSpPr>
          <p:spPr>
            <a:xfrm>
              <a:off x="76200" y="57150"/>
              <a:ext cx="660400" cy="679450"/>
            </a:xfrm>
            <a:prstGeom prst="rect">
              <a:avLst/>
            </a:prstGeom>
          </p:spPr>
          <p:txBody>
            <a:bodyPr lIns="50800" tIns="50800" rIns="50800" bIns="50800" rtlCol="0" anchor="ctr"/>
            <a:lstStyle/>
            <a:p>
              <a:pPr marL="0" lvl="0" indent="0" algn="ctr">
                <a:lnSpc>
                  <a:spcPts val="2859"/>
                </a:lnSpc>
                <a:spcBef>
                  <a:spcPct val="0"/>
                </a:spcBef>
              </a:pPr>
              <a:endParaRPr/>
            </a:p>
          </p:txBody>
        </p:sp>
      </p:grpSp>
      <p:sp>
        <p:nvSpPr>
          <p:cNvPr id="10" name="Freeform 10"/>
          <p:cNvSpPr/>
          <p:nvPr/>
        </p:nvSpPr>
        <p:spPr>
          <a:xfrm>
            <a:off x="2259887" y="1713810"/>
            <a:ext cx="14781516" cy="7862508"/>
          </a:xfrm>
          <a:custGeom>
            <a:avLst/>
            <a:gdLst/>
            <a:ahLst/>
            <a:cxnLst/>
            <a:rect l="l" t="t" r="r" b="b"/>
            <a:pathLst>
              <a:path w="14781516" h="7862508">
                <a:moveTo>
                  <a:pt x="0" y="0"/>
                </a:moveTo>
                <a:lnTo>
                  <a:pt x="14781516" y="0"/>
                </a:lnTo>
                <a:lnTo>
                  <a:pt x="14781516" y="7862509"/>
                </a:lnTo>
                <a:lnTo>
                  <a:pt x="0" y="7862509"/>
                </a:lnTo>
                <a:lnTo>
                  <a:pt x="0" y="0"/>
                </a:lnTo>
                <a:close/>
              </a:path>
            </a:pathLst>
          </a:custGeom>
          <a:blipFill>
            <a:blip r:embed="rId5"/>
            <a:stretch>
              <a:fillRect/>
            </a:stretch>
          </a:blipFill>
        </p:spPr>
      </p:sp>
      <p:sp>
        <p:nvSpPr>
          <p:cNvPr id="11" name="TextBox 11"/>
          <p:cNvSpPr txBox="1"/>
          <p:nvPr/>
        </p:nvSpPr>
        <p:spPr>
          <a:xfrm>
            <a:off x="419663" y="576949"/>
            <a:ext cx="8724337" cy="922480"/>
          </a:xfrm>
          <a:prstGeom prst="rect">
            <a:avLst/>
          </a:prstGeom>
        </p:spPr>
        <p:txBody>
          <a:bodyPr lIns="0" tIns="0" rIns="0" bIns="0" rtlCol="0" anchor="t">
            <a:spAutoFit/>
          </a:bodyPr>
          <a:lstStyle/>
          <a:p>
            <a:pPr marL="0" lvl="0" indent="0">
              <a:lnSpc>
                <a:spcPts val="5956"/>
              </a:lnSpc>
              <a:spcBef>
                <a:spcPct val="0"/>
              </a:spcBef>
            </a:pPr>
            <a:r>
              <a:rPr lang="en-US" sz="6205">
                <a:solidFill>
                  <a:srgbClr val="1C5739"/>
                </a:solidFill>
                <a:latin typeface="Bungee"/>
              </a:rPr>
              <a:t>MAIN </a:t>
            </a:r>
            <a:r>
              <a:rPr lang="en-US" sz="6205" u="none" strike="noStrike">
                <a:solidFill>
                  <a:srgbClr val="1C5739"/>
                </a:solidFill>
                <a:latin typeface="Bungee"/>
              </a:rPr>
              <a:t>INTERFACE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TotalTime>
  <Words>379</Words>
  <Application>Microsoft Office PowerPoint</Application>
  <PresentationFormat>Custom</PresentationFormat>
  <Paragraphs>59</Paragraphs>
  <Slides>16</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16</vt:i4>
      </vt:variant>
    </vt:vector>
  </HeadingPairs>
  <TitlesOfParts>
    <vt:vector size="26" baseType="lpstr">
      <vt:lpstr>Open Sauce Bold Italics</vt:lpstr>
      <vt:lpstr>Bungee</vt:lpstr>
      <vt:lpstr>Open Sauce Italics</vt:lpstr>
      <vt:lpstr>Codec Pro ExtraBold Italics</vt:lpstr>
      <vt:lpstr>Open Sauce</vt:lpstr>
      <vt:lpstr>Open Sauce Bold</vt:lpstr>
      <vt:lpstr>Calibri</vt:lpstr>
      <vt:lpstr>Arial</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Green minimalist professional Business Proposal Presentation</dc:title>
  <cp:lastModifiedBy>Kim Tuyến Dương</cp:lastModifiedBy>
  <cp:revision>2</cp:revision>
  <dcterms:created xsi:type="dcterms:W3CDTF">2006-08-16T00:00:00Z</dcterms:created>
  <dcterms:modified xsi:type="dcterms:W3CDTF">2023-10-25T09:41:38Z</dcterms:modified>
  <dc:identifier>DAFwR2ZqiJ8</dc:identifier>
</cp:coreProperties>
</file>